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Nunito"/>
      <p:regular r:id="rId16"/>
      <p:bold r:id="rId17"/>
      <p:italic r:id="rId18"/>
      <p:boldItalic r:id="rId19"/>
    </p:embeddedFont>
    <p:embeddedFont>
      <p:font typeface="Lexend"/>
      <p:regular r:id="rId20"/>
      <p:bold r:id="rId21"/>
    </p:embeddedFont>
    <p:embeddedFont>
      <p:font typeface="Kalam"/>
      <p:regular r:id="rId22"/>
      <p:bold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24" roundtripDataSignature="AMtx7mjuCWiKwZOyYdEacIcRZ++USpR5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exend-regular.fntdata"/><Relationship Id="rId11" Type="http://schemas.openxmlformats.org/officeDocument/2006/relationships/slide" Target="slides/slide6.xml"/><Relationship Id="rId22" Type="http://schemas.openxmlformats.org/officeDocument/2006/relationships/font" Target="fonts/Kalam-regular.fntdata"/><Relationship Id="rId10" Type="http://schemas.openxmlformats.org/officeDocument/2006/relationships/slide" Target="slides/slide5.xml"/><Relationship Id="rId21" Type="http://schemas.openxmlformats.org/officeDocument/2006/relationships/font" Target="fonts/Lexend-bold.fntdata"/><Relationship Id="rId13" Type="http://schemas.openxmlformats.org/officeDocument/2006/relationships/slide" Target="slides/slide8.xml"/><Relationship Id="rId24" Type="http://customschemas.google.com/relationships/presentationmetadata" Target="metadata"/><Relationship Id="rId12" Type="http://schemas.openxmlformats.org/officeDocument/2006/relationships/slide" Target="slides/slide7.xml"/><Relationship Id="rId23" Type="http://schemas.openxmlformats.org/officeDocument/2006/relationships/font" Target="fonts/Kalam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Nunito-bold.fntdata"/><Relationship Id="rId16" Type="http://schemas.openxmlformats.org/officeDocument/2006/relationships/font" Target="fonts/Nunito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Nunito-boldItalic.fntdata"/><Relationship Id="rId6" Type="http://schemas.openxmlformats.org/officeDocument/2006/relationships/slide" Target="slides/slide1.xml"/><Relationship Id="rId18" Type="http://schemas.openxmlformats.org/officeDocument/2006/relationships/font" Target="fonts/Nunito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" name="Google Shape;5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22aef2b607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322aef2b607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d5bba956d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" name="Google Shape;64;g2d5bba956d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Harewood House was a convalescent hospital in WWI and WWII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Harewood’s grounds and gardens were used to grow food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" name="Google Shape;7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" name="Google Shape;8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Answers: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Yes: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Sugar, meat and butter were rationed in WWI and WWII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Cheese and jam was rationed in WWII. Many places that grew their own fruit, like Harewood, would make jam out of leftover fruit so it would stay fresh for months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In WWII typical adult was allowed one egg per week - but eggs were not rationed at all in WWI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Baked Beans were a great emergency food because they stayed fresh a long time. Beans were rationed in WWII.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No: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Sugary cereal like Frosties weren’t around until the 1950s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Fresh fruit was hard to come by and exotic fruits like pineapple would have been imported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Carrots were very easy to grow in Britain, so they weren’t rationed at all!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Walkers Crisps started in 1948 and cheese and onion flavour wasn’t around until the 1950s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d5bba956d8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" name="Google Shape;122;g2d5bba956d8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WWI food items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Children are to create a 3 course menu strictly using the items above. Be creative about your dishes and the amount of ingredients you have! Each dish should be for one person. 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d5bba956d8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g2d5bba956d8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WWII food items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Children are to create a 3 course menu strictly using the items above. Be creative about your dishes and the amount of ingredients you have! Each dish should be for one person. 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d5bba956d8_0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4" name="Google Shape;194;g2d5bba956d8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4" name="Google Shape;14;p1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5" name="Google Shape;1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9" name="Google Shape;49;p1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0" name="Google Shape;50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1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1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0" name="Google Shape;30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1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7" name="Google Shape;37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1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1" name="Google Shape;41;p1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2" name="Google Shape;42;p1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3" name="Google Shape;43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6" name="Google Shape;46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9" name="Google Shape;9;p9"/>
          <p:cNvGrpSpPr/>
          <p:nvPr/>
        </p:nvGrpSpPr>
        <p:grpSpPr>
          <a:xfrm>
            <a:off x="-18325" y="4503000"/>
            <a:ext cx="9220200" cy="640500"/>
            <a:chOff x="-18325" y="4503000"/>
            <a:chExt cx="9220200" cy="640500"/>
          </a:xfrm>
        </p:grpSpPr>
        <p:sp>
          <p:nvSpPr>
            <p:cNvPr id="10" name="Google Shape;10;p9"/>
            <p:cNvSpPr/>
            <p:nvPr/>
          </p:nvSpPr>
          <p:spPr>
            <a:xfrm>
              <a:off x="-18325" y="4503000"/>
              <a:ext cx="9220200" cy="640500"/>
            </a:xfrm>
            <a:prstGeom prst="rect">
              <a:avLst/>
            </a:prstGeom>
            <a:solidFill>
              <a:srgbClr val="38761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1" name="Google Shape;11;p9"/>
            <p:cNvPicPr preferRelativeResize="0"/>
            <p:nvPr/>
          </p:nvPicPr>
          <p:blipFill rotWithShape="1">
            <a:blip r:embed="rId1">
              <a:alphaModFix/>
            </a:blip>
            <a:srcRect b="0" l="0" r="0" t="0"/>
            <a:stretch/>
          </p:blipFill>
          <p:spPr>
            <a:xfrm>
              <a:off x="6909350" y="4563600"/>
              <a:ext cx="2215601" cy="4979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5.png"/><Relationship Id="rId4" Type="http://schemas.openxmlformats.org/officeDocument/2006/relationships/image" Target="../media/image12.png"/><Relationship Id="rId5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theliterarygiftshop.co.uk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9.png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image" Target="../media/image9.jpg"/><Relationship Id="rId10" Type="http://schemas.openxmlformats.org/officeDocument/2006/relationships/image" Target="../media/image2.jpg"/><Relationship Id="rId13" Type="http://schemas.openxmlformats.org/officeDocument/2006/relationships/image" Target="../media/image10.jpg"/><Relationship Id="rId1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png"/><Relationship Id="rId4" Type="http://schemas.openxmlformats.org/officeDocument/2006/relationships/image" Target="../media/image29.jpg"/><Relationship Id="rId9" Type="http://schemas.openxmlformats.org/officeDocument/2006/relationships/image" Target="../media/image5.jpg"/><Relationship Id="rId5" Type="http://schemas.openxmlformats.org/officeDocument/2006/relationships/image" Target="../media/image1.jpg"/><Relationship Id="rId6" Type="http://schemas.openxmlformats.org/officeDocument/2006/relationships/image" Target="../media/image3.jpg"/><Relationship Id="rId7" Type="http://schemas.openxmlformats.org/officeDocument/2006/relationships/image" Target="../media/image7.jpg"/><Relationship Id="rId8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1" Type="http://schemas.openxmlformats.org/officeDocument/2006/relationships/image" Target="../media/image9.jpg"/><Relationship Id="rId10" Type="http://schemas.openxmlformats.org/officeDocument/2006/relationships/image" Target="../media/image2.jpg"/><Relationship Id="rId13" Type="http://schemas.openxmlformats.org/officeDocument/2006/relationships/image" Target="../media/image13.jpg"/><Relationship Id="rId1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Relationship Id="rId4" Type="http://schemas.openxmlformats.org/officeDocument/2006/relationships/image" Target="../media/image21.png"/><Relationship Id="rId9" Type="http://schemas.openxmlformats.org/officeDocument/2006/relationships/image" Target="../media/image5.jpg"/><Relationship Id="rId5" Type="http://schemas.openxmlformats.org/officeDocument/2006/relationships/image" Target="../media/image29.jpg"/><Relationship Id="rId6" Type="http://schemas.openxmlformats.org/officeDocument/2006/relationships/image" Target="../media/image1.jpg"/><Relationship Id="rId7" Type="http://schemas.openxmlformats.org/officeDocument/2006/relationships/image" Target="../media/image7.jpg"/><Relationship Id="rId8" Type="http://schemas.openxmlformats.org/officeDocument/2006/relationships/image" Target="../media/image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1" Type="http://schemas.openxmlformats.org/officeDocument/2006/relationships/image" Target="../media/image7.jpg"/><Relationship Id="rId10" Type="http://schemas.openxmlformats.org/officeDocument/2006/relationships/image" Target="../media/image29.jpg"/><Relationship Id="rId13" Type="http://schemas.openxmlformats.org/officeDocument/2006/relationships/image" Target="../media/image24.png"/><Relationship Id="rId1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g"/><Relationship Id="rId4" Type="http://schemas.openxmlformats.org/officeDocument/2006/relationships/image" Target="../media/image2.jpg"/><Relationship Id="rId9" Type="http://schemas.openxmlformats.org/officeDocument/2006/relationships/image" Target="../media/image9.jpg"/><Relationship Id="rId15" Type="http://schemas.openxmlformats.org/officeDocument/2006/relationships/image" Target="../media/image23.png"/><Relationship Id="rId14" Type="http://schemas.openxmlformats.org/officeDocument/2006/relationships/image" Target="../media/image30.png"/><Relationship Id="rId5" Type="http://schemas.openxmlformats.org/officeDocument/2006/relationships/image" Target="../media/image5.jpg"/><Relationship Id="rId6" Type="http://schemas.openxmlformats.org/officeDocument/2006/relationships/image" Target="../media/image1.jpg"/><Relationship Id="rId7" Type="http://schemas.openxmlformats.org/officeDocument/2006/relationships/image" Target="../media/image15.jpg"/><Relationship Id="rId8" Type="http://schemas.openxmlformats.org/officeDocument/2006/relationships/image" Target="../media/image20.jpg"/></Relationships>
</file>

<file path=ppt/slides/_rels/slide8.xml.rels><?xml version="1.0" encoding="UTF-8" standalone="yes"?><Relationships xmlns="http://schemas.openxmlformats.org/package/2006/relationships"><Relationship Id="rId11" Type="http://schemas.openxmlformats.org/officeDocument/2006/relationships/image" Target="../media/image15.jpg"/><Relationship Id="rId10" Type="http://schemas.openxmlformats.org/officeDocument/2006/relationships/image" Target="../media/image7.jpg"/><Relationship Id="rId13" Type="http://schemas.openxmlformats.org/officeDocument/2006/relationships/image" Target="../media/image18.png"/><Relationship Id="rId1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Relationship Id="rId4" Type="http://schemas.openxmlformats.org/officeDocument/2006/relationships/image" Target="../media/image22.png"/><Relationship Id="rId9" Type="http://schemas.openxmlformats.org/officeDocument/2006/relationships/image" Target="../media/image20.jpg"/><Relationship Id="rId15" Type="http://schemas.openxmlformats.org/officeDocument/2006/relationships/image" Target="../media/image31.png"/><Relationship Id="rId14" Type="http://schemas.openxmlformats.org/officeDocument/2006/relationships/image" Target="../media/image24.png"/><Relationship Id="rId17" Type="http://schemas.openxmlformats.org/officeDocument/2006/relationships/image" Target="../media/image28.png"/><Relationship Id="rId16" Type="http://schemas.openxmlformats.org/officeDocument/2006/relationships/image" Target="../media/image27.png"/><Relationship Id="rId5" Type="http://schemas.openxmlformats.org/officeDocument/2006/relationships/image" Target="../media/image23.png"/><Relationship Id="rId6" Type="http://schemas.openxmlformats.org/officeDocument/2006/relationships/image" Target="../media/image1.jpg"/><Relationship Id="rId7" Type="http://schemas.openxmlformats.org/officeDocument/2006/relationships/image" Target="../media/image30.png"/><Relationship Id="rId8" Type="http://schemas.openxmlformats.org/officeDocument/2006/relationships/image" Target="../media/image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1"/>
          <p:cNvPicPr preferRelativeResize="0"/>
          <p:nvPr/>
        </p:nvPicPr>
        <p:blipFill rotWithShape="1">
          <a:blip r:embed="rId3">
            <a:alphaModFix/>
          </a:blip>
          <a:srcRect b="20665" l="0" r="0" t="7977"/>
          <a:stretch/>
        </p:blipFill>
        <p:spPr>
          <a:xfrm>
            <a:off x="0" y="0"/>
            <a:ext cx="9144000" cy="4844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8" name="Google Shape;58;p1"/>
          <p:cNvGrpSpPr/>
          <p:nvPr/>
        </p:nvGrpSpPr>
        <p:grpSpPr>
          <a:xfrm>
            <a:off x="-18374" y="4503000"/>
            <a:ext cx="9162113" cy="640500"/>
            <a:chOff x="-18325" y="4503000"/>
            <a:chExt cx="9220200" cy="640500"/>
          </a:xfrm>
        </p:grpSpPr>
        <p:sp>
          <p:nvSpPr>
            <p:cNvPr id="59" name="Google Shape;59;p1"/>
            <p:cNvSpPr/>
            <p:nvPr/>
          </p:nvSpPr>
          <p:spPr>
            <a:xfrm>
              <a:off x="-18325" y="4503000"/>
              <a:ext cx="9220200" cy="640500"/>
            </a:xfrm>
            <a:prstGeom prst="rect">
              <a:avLst/>
            </a:prstGeom>
            <a:solidFill>
              <a:srgbClr val="38761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60" name="Google Shape;60;p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909350" y="4563600"/>
              <a:ext cx="2215601" cy="4979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1" name="Google Shape;61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58537" y="206025"/>
            <a:ext cx="5666473" cy="59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22aef2b607_2_0"/>
          <p:cNvSpPr txBox="1"/>
          <p:nvPr/>
        </p:nvSpPr>
        <p:spPr>
          <a:xfrm>
            <a:off x="878775" y="627375"/>
            <a:ext cx="75768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</a:rPr>
              <a:t>Image Credits: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</a:rPr>
              <a:t>Slide 3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Replica Evacuee Set - The Literary Gift Shop, </a:t>
            </a:r>
            <a:r>
              <a:rPr lang="en" sz="1200" u="sng">
                <a:solidFill>
                  <a:schemeClr val="hlink"/>
                </a:solidFill>
                <a:highlight>
                  <a:srgbClr val="FFFFFF"/>
                </a:highlight>
                <a:hlinkClick r:id="rId3"/>
              </a:rPr>
              <a:t>https://theliterarygiftshop.co.uk/</a:t>
            </a: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endParaRPr sz="1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</a:rPr>
              <a:t>Slide 4-5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Adobe stock images </a:t>
            </a:r>
            <a:r>
              <a:rPr lang="en" sz="1200">
                <a:solidFill>
                  <a:schemeClr val="dk1"/>
                </a:solidFill>
              </a:rPr>
              <a:t>purchased</a:t>
            </a:r>
            <a:r>
              <a:rPr lang="en" sz="1200">
                <a:solidFill>
                  <a:schemeClr val="dk1"/>
                </a:solidFill>
              </a:rPr>
              <a:t> </a:t>
            </a:r>
            <a:r>
              <a:rPr lang="en" sz="1200">
                <a:solidFill>
                  <a:schemeClr val="dk1"/>
                </a:solidFill>
              </a:rPr>
              <a:t>with</a:t>
            </a:r>
            <a:r>
              <a:rPr lang="en" sz="1200">
                <a:solidFill>
                  <a:schemeClr val="dk1"/>
                </a:solidFill>
              </a:rPr>
              <a:t> </a:t>
            </a:r>
            <a:r>
              <a:rPr lang="en" sz="1200">
                <a:solidFill>
                  <a:schemeClr val="dk1"/>
                </a:solidFill>
              </a:rPr>
              <a:t>license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</a:rPr>
              <a:t>Slide 7-8</a:t>
            </a:r>
            <a:endParaRPr b="1"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Adobe stock images purchased with license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Copyright free photographs from Pexels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highlight>
                <a:srgbClr val="FAFAFA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666666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666666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d5bba956d8_0_0"/>
          <p:cNvSpPr txBox="1"/>
          <p:nvPr/>
        </p:nvSpPr>
        <p:spPr>
          <a:xfrm>
            <a:off x="-18375" y="305975"/>
            <a:ext cx="9220200" cy="6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" sz="2500" u="none" cap="none" strike="noStrike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What did you learn on your visit to Harewood?</a:t>
            </a:r>
            <a:endParaRPr b="0" i="0" sz="2500" u="none" cap="none" strike="noStrike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pSp>
        <p:nvGrpSpPr>
          <p:cNvPr id="67" name="Google Shape;67;g2d5bba956d8_0_0"/>
          <p:cNvGrpSpPr/>
          <p:nvPr/>
        </p:nvGrpSpPr>
        <p:grpSpPr>
          <a:xfrm>
            <a:off x="-18375" y="4503000"/>
            <a:ext cx="9220200" cy="640500"/>
            <a:chOff x="-18325" y="4503000"/>
            <a:chExt cx="9220200" cy="640500"/>
          </a:xfrm>
        </p:grpSpPr>
        <p:sp>
          <p:nvSpPr>
            <p:cNvPr id="68" name="Google Shape;68;g2d5bba956d8_0_0"/>
            <p:cNvSpPr/>
            <p:nvPr/>
          </p:nvSpPr>
          <p:spPr>
            <a:xfrm>
              <a:off x="-18325" y="4503000"/>
              <a:ext cx="9220200" cy="640500"/>
            </a:xfrm>
            <a:prstGeom prst="rect">
              <a:avLst/>
            </a:prstGeom>
            <a:solidFill>
              <a:srgbClr val="38761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69" name="Google Shape;69;g2d5bba956d8_0_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6909350" y="4563600"/>
              <a:ext cx="2215601" cy="4979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0" name="Google Shape;70;g2d5bba956d8_0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70525" y="830675"/>
            <a:ext cx="2390025" cy="3302276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g2d5bba956d8_0_0"/>
          <p:cNvSpPr txBox="1"/>
          <p:nvPr/>
        </p:nvSpPr>
        <p:spPr>
          <a:xfrm>
            <a:off x="5006325" y="4132938"/>
            <a:ext cx="41955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1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Officers and nurses on the Terrace, WWII </a:t>
            </a:r>
            <a:endParaRPr b="0" i="1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g2d5bba956d8_0_0"/>
          <p:cNvSpPr txBox="1"/>
          <p:nvPr/>
        </p:nvSpPr>
        <p:spPr>
          <a:xfrm>
            <a:off x="-18375" y="66275"/>
            <a:ext cx="9220200" cy="6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" sz="3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do you know? </a:t>
            </a:r>
            <a:endParaRPr b="0" i="0" sz="3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g2d5bba956d8_0_0"/>
          <p:cNvSpPr txBox="1"/>
          <p:nvPr/>
        </p:nvSpPr>
        <p:spPr>
          <a:xfrm>
            <a:off x="361050" y="880625"/>
            <a:ext cx="5432700" cy="37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did Harewood House help with the war effort?</a:t>
            </a:r>
            <a:endParaRPr b="1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n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Write down everything you know! </a:t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"/>
          <p:cNvSpPr txBox="1"/>
          <p:nvPr/>
        </p:nvSpPr>
        <p:spPr>
          <a:xfrm>
            <a:off x="281150" y="206725"/>
            <a:ext cx="3472200" cy="37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can you remember about rationing?</a:t>
            </a:r>
            <a:endParaRPr b="1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1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1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n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Why was </a:t>
            </a:r>
            <a:r>
              <a:rPr b="1" i="0" lang="en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rationing</a:t>
            </a:r>
            <a:r>
              <a:rPr b="0" i="0" lang="en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so important during the war?</a:t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n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did people adapt their eating habits to fit with rationing?</a:t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94125" y="112675"/>
            <a:ext cx="4537801" cy="4172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"/>
          <p:cNvSpPr txBox="1"/>
          <p:nvPr/>
        </p:nvSpPr>
        <p:spPr>
          <a:xfrm>
            <a:off x="0" y="0"/>
            <a:ext cx="91440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en" sz="3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Ration quiz!</a:t>
            </a:r>
            <a:endParaRPr b="0" i="0" sz="3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0" i="0" sz="2900" u="none" cap="none" strike="noStrike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5" name="Google Shape;85;p3"/>
          <p:cNvSpPr txBox="1"/>
          <p:nvPr/>
        </p:nvSpPr>
        <p:spPr>
          <a:xfrm>
            <a:off x="0" y="500400"/>
            <a:ext cx="9144000" cy="4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n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Which items could you exchange ration coupons for? Write down your answers</a:t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" name="Google Shape;86;p3"/>
          <p:cNvPicPr preferRelativeResize="0"/>
          <p:nvPr/>
        </p:nvPicPr>
        <p:blipFill rotWithShape="1">
          <a:blip r:embed="rId3">
            <a:alphaModFix/>
          </a:blip>
          <a:srcRect b="0" l="12543" r="11939" t="0"/>
          <a:stretch/>
        </p:blipFill>
        <p:spPr>
          <a:xfrm>
            <a:off x="4797650" y="1011875"/>
            <a:ext cx="1282322" cy="169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1463" y="1089600"/>
            <a:ext cx="1612636" cy="1281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3"/>
          <p:cNvPicPr preferRelativeResize="0"/>
          <p:nvPr/>
        </p:nvPicPr>
        <p:blipFill rotWithShape="1">
          <a:blip r:embed="rId5">
            <a:alphaModFix/>
          </a:blip>
          <a:srcRect b="0" l="6907" r="0" t="0"/>
          <a:stretch/>
        </p:blipFill>
        <p:spPr>
          <a:xfrm>
            <a:off x="6638275" y="2876050"/>
            <a:ext cx="2043625" cy="1424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3"/>
          <p:cNvPicPr preferRelativeResize="0"/>
          <p:nvPr/>
        </p:nvPicPr>
        <p:blipFill rotWithShape="1">
          <a:blip r:embed="rId6">
            <a:alphaModFix/>
          </a:blip>
          <a:srcRect b="0" l="18066" r="0" t="0"/>
          <a:stretch/>
        </p:blipFill>
        <p:spPr>
          <a:xfrm>
            <a:off x="7899250" y="891875"/>
            <a:ext cx="1164525" cy="2380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3"/>
          <p:cNvPicPr preferRelativeResize="0"/>
          <p:nvPr/>
        </p:nvPicPr>
        <p:blipFill rotWithShape="1">
          <a:blip r:embed="rId7">
            <a:alphaModFix/>
          </a:blip>
          <a:srcRect b="9879" l="12931" r="13679" t="17740"/>
          <a:stretch/>
        </p:blipFill>
        <p:spPr>
          <a:xfrm>
            <a:off x="6140375" y="1054298"/>
            <a:ext cx="1698475" cy="1675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3"/>
          <p:cNvPicPr preferRelativeResize="0"/>
          <p:nvPr/>
        </p:nvPicPr>
        <p:blipFill rotWithShape="1">
          <a:blip r:embed="rId8">
            <a:alphaModFix/>
          </a:blip>
          <a:srcRect b="0" l="10498" r="0" t="5606"/>
          <a:stretch/>
        </p:blipFill>
        <p:spPr>
          <a:xfrm>
            <a:off x="5449125" y="2729450"/>
            <a:ext cx="1117750" cy="176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3"/>
          <p:cNvPicPr preferRelativeResize="0"/>
          <p:nvPr/>
        </p:nvPicPr>
        <p:blipFill rotWithShape="1">
          <a:blip r:embed="rId9">
            <a:alphaModFix/>
          </a:blip>
          <a:srcRect b="0" l="4662" r="0" t="0"/>
          <a:stretch/>
        </p:blipFill>
        <p:spPr>
          <a:xfrm>
            <a:off x="3334105" y="3125925"/>
            <a:ext cx="2043625" cy="1123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3"/>
          <p:cNvPicPr preferRelativeResize="0"/>
          <p:nvPr/>
        </p:nvPicPr>
        <p:blipFill rotWithShape="1">
          <a:blip r:embed="rId10">
            <a:alphaModFix/>
          </a:blip>
          <a:srcRect b="0" l="12929" r="0" t="0"/>
          <a:stretch/>
        </p:blipFill>
        <p:spPr>
          <a:xfrm>
            <a:off x="302200" y="2854638"/>
            <a:ext cx="1338775" cy="141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3"/>
          <p:cNvPicPr preferRelativeResize="0"/>
          <p:nvPr/>
        </p:nvPicPr>
        <p:blipFill rotWithShape="1">
          <a:blip r:embed="rId11">
            <a:alphaModFix/>
          </a:blip>
          <a:srcRect b="0" l="5660" r="0" t="0"/>
          <a:stretch/>
        </p:blipFill>
        <p:spPr>
          <a:xfrm>
            <a:off x="1539525" y="2919625"/>
            <a:ext cx="1698483" cy="128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3"/>
          <p:cNvPicPr preferRelativeResize="0"/>
          <p:nvPr/>
        </p:nvPicPr>
        <p:blipFill rotWithShape="1">
          <a:blip r:embed="rId12">
            <a:alphaModFix/>
          </a:blip>
          <a:srcRect b="0" l="20794" r="14426" t="0"/>
          <a:stretch/>
        </p:blipFill>
        <p:spPr>
          <a:xfrm>
            <a:off x="1991500" y="929100"/>
            <a:ext cx="1263625" cy="195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3"/>
          <p:cNvPicPr preferRelativeResize="0"/>
          <p:nvPr/>
        </p:nvPicPr>
        <p:blipFill rotWithShape="1">
          <a:blip r:embed="rId13">
            <a:alphaModFix/>
          </a:blip>
          <a:srcRect b="0" l="9616" r="0" t="0"/>
          <a:stretch/>
        </p:blipFill>
        <p:spPr>
          <a:xfrm>
            <a:off x="3412524" y="1052200"/>
            <a:ext cx="1301076" cy="1950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4"/>
          <p:cNvPicPr preferRelativeResize="0"/>
          <p:nvPr/>
        </p:nvPicPr>
        <p:blipFill rotWithShape="1">
          <a:blip r:embed="rId3">
            <a:alphaModFix/>
          </a:blip>
          <a:srcRect b="0" l="18066" r="0" t="0"/>
          <a:stretch/>
        </p:blipFill>
        <p:spPr>
          <a:xfrm rot="-1334747">
            <a:off x="7076701" y="1912000"/>
            <a:ext cx="1164525" cy="238077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4"/>
          <p:cNvSpPr txBox="1"/>
          <p:nvPr/>
        </p:nvSpPr>
        <p:spPr>
          <a:xfrm>
            <a:off x="0" y="0"/>
            <a:ext cx="91440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en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Ration quiz!</a:t>
            </a:r>
            <a:endParaRPr b="0" i="0" sz="2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t/>
            </a:r>
            <a:endParaRPr b="0" i="0" sz="2900" u="none" cap="none" strike="noStrike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3" name="Google Shape;103;p4"/>
          <p:cNvSpPr txBox="1"/>
          <p:nvPr/>
        </p:nvSpPr>
        <p:spPr>
          <a:xfrm>
            <a:off x="0" y="466750"/>
            <a:ext cx="9144000" cy="4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Yes      </a:t>
            </a:r>
            <a:r>
              <a:rPr b="0" i="0" lang="en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#######</a:t>
            </a:r>
            <a:r>
              <a:rPr b="0" i="0" lang="en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             No      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" name="Google Shape;104;p4"/>
          <p:cNvPicPr preferRelativeResize="0"/>
          <p:nvPr/>
        </p:nvPicPr>
        <p:blipFill rotWithShape="1">
          <a:blip r:embed="rId4">
            <a:alphaModFix/>
          </a:blip>
          <a:srcRect b="0" l="12543" r="11939" t="0"/>
          <a:stretch/>
        </p:blipFill>
        <p:spPr>
          <a:xfrm rot="-743847">
            <a:off x="7694350" y="1013301"/>
            <a:ext cx="1282321" cy="169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013" y="1221312"/>
            <a:ext cx="1612636" cy="1281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4"/>
          <p:cNvPicPr preferRelativeResize="0"/>
          <p:nvPr/>
        </p:nvPicPr>
        <p:blipFill rotWithShape="1">
          <a:blip r:embed="rId6">
            <a:alphaModFix/>
          </a:blip>
          <a:srcRect b="0" l="6907" r="0" t="0"/>
          <a:stretch/>
        </p:blipFill>
        <p:spPr>
          <a:xfrm>
            <a:off x="1299626" y="466750"/>
            <a:ext cx="1616975" cy="1127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4"/>
          <p:cNvPicPr preferRelativeResize="0"/>
          <p:nvPr/>
        </p:nvPicPr>
        <p:blipFill rotWithShape="1">
          <a:blip r:embed="rId7">
            <a:alphaModFix/>
          </a:blip>
          <a:srcRect b="9879" l="17806" r="13681" t="17740"/>
          <a:stretch/>
        </p:blipFill>
        <p:spPr>
          <a:xfrm>
            <a:off x="2850313" y="1134811"/>
            <a:ext cx="1213405" cy="1281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4"/>
          <p:cNvPicPr preferRelativeResize="0"/>
          <p:nvPr/>
        </p:nvPicPr>
        <p:blipFill rotWithShape="1">
          <a:blip r:embed="rId8">
            <a:alphaModFix/>
          </a:blip>
          <a:srcRect b="4920" l="10498" r="0" t="5609"/>
          <a:stretch/>
        </p:blipFill>
        <p:spPr>
          <a:xfrm>
            <a:off x="3391025" y="2656100"/>
            <a:ext cx="942096" cy="141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4"/>
          <p:cNvPicPr preferRelativeResize="0"/>
          <p:nvPr/>
        </p:nvPicPr>
        <p:blipFill rotWithShape="1">
          <a:blip r:embed="rId9">
            <a:alphaModFix/>
          </a:blip>
          <a:srcRect b="0" l="4662" r="0" t="0"/>
          <a:stretch/>
        </p:blipFill>
        <p:spPr>
          <a:xfrm>
            <a:off x="1256105" y="3360600"/>
            <a:ext cx="2043625" cy="1123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4"/>
          <p:cNvPicPr preferRelativeResize="0"/>
          <p:nvPr/>
        </p:nvPicPr>
        <p:blipFill rotWithShape="1">
          <a:blip r:embed="rId10">
            <a:alphaModFix/>
          </a:blip>
          <a:srcRect b="0" l="12932" r="14371" t="0"/>
          <a:stretch/>
        </p:blipFill>
        <p:spPr>
          <a:xfrm>
            <a:off x="181875" y="2506925"/>
            <a:ext cx="1117750" cy="141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4"/>
          <p:cNvPicPr preferRelativeResize="0"/>
          <p:nvPr/>
        </p:nvPicPr>
        <p:blipFill rotWithShape="1">
          <a:blip r:embed="rId11">
            <a:alphaModFix/>
          </a:blip>
          <a:srcRect b="0" l="5660" r="0" t="0"/>
          <a:stretch/>
        </p:blipFill>
        <p:spPr>
          <a:xfrm>
            <a:off x="1533837" y="2189150"/>
            <a:ext cx="1488140" cy="112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4"/>
          <p:cNvPicPr preferRelativeResize="0"/>
          <p:nvPr/>
        </p:nvPicPr>
        <p:blipFill rotWithShape="1">
          <a:blip r:embed="rId12">
            <a:alphaModFix/>
          </a:blip>
          <a:srcRect b="0" l="9616" r="0" t="0"/>
          <a:stretch/>
        </p:blipFill>
        <p:spPr>
          <a:xfrm rot="1578757">
            <a:off x="5658800" y="181176"/>
            <a:ext cx="1488150" cy="2231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4"/>
          <p:cNvPicPr preferRelativeResize="0"/>
          <p:nvPr/>
        </p:nvPicPr>
        <p:blipFill rotWithShape="1">
          <a:blip r:embed="rId13">
            <a:alphaModFix/>
          </a:blip>
          <a:srcRect b="0" l="20794" r="14426" t="9836"/>
          <a:stretch/>
        </p:blipFill>
        <p:spPr>
          <a:xfrm>
            <a:off x="5414375" y="2397600"/>
            <a:ext cx="1389250" cy="1933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5"/>
          <p:cNvPicPr preferRelativeResize="0"/>
          <p:nvPr/>
        </p:nvPicPr>
        <p:blipFill rotWithShape="1">
          <a:blip r:embed="rId3">
            <a:alphaModFix/>
          </a:blip>
          <a:srcRect b="26090" l="0" r="0" t="3599"/>
          <a:stretch/>
        </p:blipFill>
        <p:spPr>
          <a:xfrm>
            <a:off x="916213" y="227000"/>
            <a:ext cx="7311575" cy="414745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5"/>
          <p:cNvSpPr txBox="1"/>
          <p:nvPr/>
        </p:nvSpPr>
        <p:spPr>
          <a:xfrm>
            <a:off x="1267200" y="483925"/>
            <a:ext cx="6652500" cy="16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Kalam"/>
                <a:ea typeface="Kalam"/>
                <a:cs typeface="Kalam"/>
                <a:sym typeface="Kalam"/>
              </a:rPr>
              <a:t>You are cordially invited to a special celebration at Harewood House for the Head Nurse’s birthday. </a:t>
            </a:r>
            <a:endParaRPr b="0" i="0" sz="1400" u="none" cap="none" strike="noStrike">
              <a:solidFill>
                <a:schemeClr val="dk1"/>
              </a:solidFill>
              <a:latin typeface="Kalam"/>
              <a:ea typeface="Kalam"/>
              <a:cs typeface="Kalam"/>
              <a:sym typeface="Kala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Kalam"/>
              <a:ea typeface="Kalam"/>
              <a:cs typeface="Kalam"/>
              <a:sym typeface="Kala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Kalam"/>
                <a:ea typeface="Kalam"/>
                <a:cs typeface="Kalam"/>
                <a:sym typeface="Kalam"/>
              </a:rPr>
              <a:t>Your challenge is design a menu for the evening, including a starter, main course, dessert and a drink.</a:t>
            </a:r>
            <a:endParaRPr b="0" i="0" sz="1400" u="none" cap="none" strike="noStrike">
              <a:solidFill>
                <a:schemeClr val="dk1"/>
              </a:solidFill>
              <a:latin typeface="Kalam"/>
              <a:ea typeface="Kalam"/>
              <a:cs typeface="Kalam"/>
              <a:sym typeface="Kala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Kalam"/>
              <a:ea typeface="Kalam"/>
              <a:cs typeface="Kalam"/>
              <a:sym typeface="Kalam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dk1"/>
                </a:solidFill>
                <a:latin typeface="Kalam"/>
                <a:ea typeface="Kalam"/>
                <a:cs typeface="Kalam"/>
                <a:sym typeface="Kalam"/>
              </a:rPr>
              <a:t>Each person at the party must stick to their ration allowance. </a:t>
            </a:r>
            <a:endParaRPr b="1" i="0" sz="1400" u="none" cap="none" strike="noStrike">
              <a:solidFill>
                <a:schemeClr val="dk1"/>
              </a:solidFill>
              <a:latin typeface="Kalam"/>
              <a:ea typeface="Kalam"/>
              <a:cs typeface="Kalam"/>
              <a:sym typeface="Kala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g2d5bba956d8_0_13"/>
          <p:cNvPicPr preferRelativeResize="0"/>
          <p:nvPr/>
        </p:nvPicPr>
        <p:blipFill rotWithShape="1">
          <a:blip r:embed="rId3">
            <a:alphaModFix/>
          </a:blip>
          <a:srcRect b="0" l="9616" r="0" t="0"/>
          <a:stretch/>
        </p:blipFill>
        <p:spPr>
          <a:xfrm rot="-5399954">
            <a:off x="7082872" y="1398844"/>
            <a:ext cx="833429" cy="1249563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g2d5bba956d8_0_13"/>
          <p:cNvSpPr txBox="1"/>
          <p:nvPr/>
        </p:nvSpPr>
        <p:spPr>
          <a:xfrm>
            <a:off x="73852" y="1531575"/>
            <a:ext cx="13725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slices of bacon</a:t>
            </a:r>
            <a:r>
              <a:rPr b="0" i="0" lang="en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g2d5bba956d8_0_13"/>
          <p:cNvSpPr txBox="1"/>
          <p:nvPr/>
        </p:nvSpPr>
        <p:spPr>
          <a:xfrm>
            <a:off x="4731968" y="3101588"/>
            <a:ext cx="5070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Eggs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g2d5bba956d8_0_13"/>
          <p:cNvSpPr txBox="1"/>
          <p:nvPr/>
        </p:nvSpPr>
        <p:spPr>
          <a:xfrm>
            <a:off x="4784154" y="1462751"/>
            <a:ext cx="5070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Tea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g2d5bba956d8_0_13"/>
          <p:cNvSpPr txBox="1"/>
          <p:nvPr/>
        </p:nvSpPr>
        <p:spPr>
          <a:xfrm>
            <a:off x="1818325" y="1462738"/>
            <a:ext cx="17229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small piece of butter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g2d5bba956d8_0_13"/>
          <p:cNvSpPr txBox="1"/>
          <p:nvPr/>
        </p:nvSpPr>
        <p:spPr>
          <a:xfrm>
            <a:off x="1231900" y="4011025"/>
            <a:ext cx="10293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lamb chops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g2d5bba956d8_0_13"/>
          <p:cNvSpPr txBox="1"/>
          <p:nvPr/>
        </p:nvSpPr>
        <p:spPr>
          <a:xfrm>
            <a:off x="1361875" y="275750"/>
            <a:ext cx="17229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Rationed items: </a:t>
            </a:r>
            <a:endParaRPr b="1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g2d5bba956d8_0_13"/>
          <p:cNvSpPr txBox="1"/>
          <p:nvPr/>
        </p:nvSpPr>
        <p:spPr>
          <a:xfrm>
            <a:off x="4406100" y="196175"/>
            <a:ext cx="1722900" cy="55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Non-rationed items, but use with care:</a:t>
            </a:r>
            <a:endParaRPr b="1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g2d5bba956d8_0_13"/>
          <p:cNvSpPr txBox="1"/>
          <p:nvPr/>
        </p:nvSpPr>
        <p:spPr>
          <a:xfrm>
            <a:off x="1896925" y="2649738"/>
            <a:ext cx="15657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small loaf of bread 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g2d5bba956d8_0_13"/>
          <p:cNvSpPr txBox="1"/>
          <p:nvPr/>
        </p:nvSpPr>
        <p:spPr>
          <a:xfrm>
            <a:off x="6874800" y="196825"/>
            <a:ext cx="2018400" cy="4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Non-rationed items from Harewood’s gardens:</a:t>
            </a:r>
            <a:endParaRPr b="1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g2d5bba956d8_0_13"/>
          <p:cNvSpPr txBox="1"/>
          <p:nvPr/>
        </p:nvSpPr>
        <p:spPr>
          <a:xfrm>
            <a:off x="6813325" y="1393900"/>
            <a:ext cx="13725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Unlimited potatoes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g2d5bba956d8_0_13"/>
          <p:cNvSpPr txBox="1"/>
          <p:nvPr/>
        </p:nvSpPr>
        <p:spPr>
          <a:xfrm>
            <a:off x="6813325" y="2375625"/>
            <a:ext cx="13725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Unlimited carrots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g2d5bba956d8_0_13"/>
          <p:cNvSpPr txBox="1"/>
          <p:nvPr/>
        </p:nvSpPr>
        <p:spPr>
          <a:xfrm>
            <a:off x="6912625" y="3179300"/>
            <a:ext cx="2018400" cy="2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Unlimited apples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g2d5bba956d8_0_13"/>
          <p:cNvSpPr txBox="1"/>
          <p:nvPr/>
        </p:nvSpPr>
        <p:spPr>
          <a:xfrm>
            <a:off x="4784155" y="4144825"/>
            <a:ext cx="6603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Milk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g2d5bba956d8_0_13"/>
          <p:cNvSpPr txBox="1"/>
          <p:nvPr/>
        </p:nvSpPr>
        <p:spPr>
          <a:xfrm>
            <a:off x="73850" y="2649750"/>
            <a:ext cx="20184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 tablespoons of sugar 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g2d5bba956d8_0_13"/>
          <p:cNvSpPr txBox="1"/>
          <p:nvPr/>
        </p:nvSpPr>
        <p:spPr>
          <a:xfrm>
            <a:off x="4669538" y="2297025"/>
            <a:ext cx="6843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Cheese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g2d5bba956d8_0_13"/>
          <p:cNvSpPr txBox="1"/>
          <p:nvPr/>
        </p:nvSpPr>
        <p:spPr>
          <a:xfrm>
            <a:off x="6912613" y="4224138"/>
            <a:ext cx="11739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2 jars of jam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g2d5bba956d8_0_13"/>
          <p:cNvSpPr txBox="1"/>
          <p:nvPr/>
        </p:nvSpPr>
        <p:spPr>
          <a:xfrm>
            <a:off x="209700" y="4742525"/>
            <a:ext cx="41964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World War I Food Items - Ration for 1 day   </a:t>
            </a:r>
            <a:endParaRPr b="1" i="0" sz="1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" name="Google Shape;142;g2d5bba956d8_0_13"/>
          <p:cNvPicPr preferRelativeResize="0"/>
          <p:nvPr/>
        </p:nvPicPr>
        <p:blipFill rotWithShape="1">
          <a:blip r:embed="rId4">
            <a:alphaModFix/>
          </a:blip>
          <a:srcRect b="9317" l="12932" r="14371" t="4808"/>
          <a:stretch/>
        </p:blipFill>
        <p:spPr>
          <a:xfrm>
            <a:off x="493825" y="1907525"/>
            <a:ext cx="684267" cy="74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g2d5bba956d8_0_13"/>
          <p:cNvPicPr preferRelativeResize="0"/>
          <p:nvPr/>
        </p:nvPicPr>
        <p:blipFill rotWithShape="1">
          <a:blip r:embed="rId5">
            <a:alphaModFix/>
          </a:blip>
          <a:srcRect b="0" l="4662" r="0" t="0"/>
          <a:stretch/>
        </p:blipFill>
        <p:spPr>
          <a:xfrm>
            <a:off x="149710" y="811650"/>
            <a:ext cx="1372500" cy="754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g2d5bba956d8_0_13"/>
          <p:cNvPicPr preferRelativeResize="0"/>
          <p:nvPr/>
        </p:nvPicPr>
        <p:blipFill rotWithShape="1">
          <a:blip r:embed="rId6">
            <a:alphaModFix/>
          </a:blip>
          <a:srcRect b="0" l="6907" r="0" t="0"/>
          <a:stretch/>
        </p:blipFill>
        <p:spPr>
          <a:xfrm>
            <a:off x="2084175" y="759519"/>
            <a:ext cx="1029300" cy="717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g2d5bba956d8_0_13"/>
          <p:cNvPicPr preferRelativeResize="0"/>
          <p:nvPr/>
        </p:nvPicPr>
        <p:blipFill rotWithShape="1">
          <a:blip r:embed="rId7">
            <a:alphaModFix/>
          </a:blip>
          <a:srcRect b="0" l="6533" r="0" t="0"/>
          <a:stretch/>
        </p:blipFill>
        <p:spPr>
          <a:xfrm>
            <a:off x="2036150" y="1765350"/>
            <a:ext cx="1173900" cy="944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g2d5bba956d8_0_13"/>
          <p:cNvPicPr preferRelativeResize="0"/>
          <p:nvPr/>
        </p:nvPicPr>
        <p:blipFill rotWithShape="1">
          <a:blip r:embed="rId8">
            <a:alphaModFix/>
          </a:blip>
          <a:srcRect b="4643" l="4986" r="7996" t="0"/>
          <a:stretch/>
        </p:blipFill>
        <p:spPr>
          <a:xfrm>
            <a:off x="1100463" y="3087179"/>
            <a:ext cx="1292175" cy="944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g2d5bba956d8_0_13"/>
          <p:cNvPicPr preferRelativeResize="0"/>
          <p:nvPr/>
        </p:nvPicPr>
        <p:blipFill rotWithShape="1">
          <a:blip r:embed="rId9">
            <a:alphaModFix/>
          </a:blip>
          <a:srcRect b="0" l="5660" r="0" t="0"/>
          <a:stretch/>
        </p:blipFill>
        <p:spPr>
          <a:xfrm>
            <a:off x="4571979" y="1711709"/>
            <a:ext cx="826975" cy="6241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g2d5bba956d8_0_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638213" y="2542900"/>
            <a:ext cx="746952" cy="593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g2d5bba956d8_0_13"/>
          <p:cNvPicPr preferRelativeResize="0"/>
          <p:nvPr/>
        </p:nvPicPr>
        <p:blipFill rotWithShape="1">
          <a:blip r:embed="rId11">
            <a:alphaModFix/>
          </a:blip>
          <a:srcRect b="9880" l="17806" r="13681" t="27265"/>
          <a:stretch/>
        </p:blipFill>
        <p:spPr>
          <a:xfrm>
            <a:off x="7066550" y="3493992"/>
            <a:ext cx="866050" cy="794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g2d5bba956d8_0_13"/>
          <p:cNvPicPr preferRelativeResize="0"/>
          <p:nvPr/>
        </p:nvPicPr>
        <p:blipFill rotWithShape="1">
          <a:blip r:embed="rId12">
            <a:alphaModFix/>
          </a:blip>
          <a:srcRect b="0" l="0" r="22881" t="0"/>
          <a:stretch/>
        </p:blipFill>
        <p:spPr>
          <a:xfrm rot="5400000">
            <a:off x="7204750" y="463048"/>
            <a:ext cx="667850" cy="1153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g2d5bba956d8_0_13"/>
          <p:cNvPicPr preferRelativeResize="0"/>
          <p:nvPr/>
        </p:nvPicPr>
        <p:blipFill rotWithShape="1">
          <a:blip r:embed="rId13">
            <a:alphaModFix/>
          </a:blip>
          <a:srcRect b="0" l="0" r="0" t="14770"/>
          <a:stretch/>
        </p:blipFill>
        <p:spPr>
          <a:xfrm>
            <a:off x="6984925" y="2673425"/>
            <a:ext cx="1029300" cy="587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g2d5bba956d8_0_13"/>
          <p:cNvPicPr preferRelativeResize="0"/>
          <p:nvPr/>
        </p:nvPicPr>
        <p:blipFill rotWithShape="1">
          <a:blip r:embed="rId14">
            <a:alphaModFix/>
          </a:blip>
          <a:srcRect b="15444" l="21492" r="3517" t="44779"/>
          <a:stretch/>
        </p:blipFill>
        <p:spPr>
          <a:xfrm>
            <a:off x="4522998" y="708787"/>
            <a:ext cx="1029299" cy="819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g2d5bba956d8_0_13"/>
          <p:cNvPicPr preferRelativeResize="0"/>
          <p:nvPr/>
        </p:nvPicPr>
        <p:blipFill rotWithShape="1">
          <a:blip r:embed="rId15">
            <a:alphaModFix/>
          </a:blip>
          <a:srcRect b="13722" l="4669" r="2497" t="18646"/>
          <a:stretch/>
        </p:blipFill>
        <p:spPr>
          <a:xfrm>
            <a:off x="4664175" y="3426207"/>
            <a:ext cx="746951" cy="7612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g2d5bba956d8_0_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8304" y="609736"/>
            <a:ext cx="1252518" cy="657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g2d5bba956d8_0_51"/>
          <p:cNvPicPr preferRelativeResize="0"/>
          <p:nvPr/>
        </p:nvPicPr>
        <p:blipFill rotWithShape="1">
          <a:blip r:embed="rId4">
            <a:alphaModFix/>
          </a:blip>
          <a:srcRect b="0" l="23508" r="27511" t="0"/>
          <a:stretch/>
        </p:blipFill>
        <p:spPr>
          <a:xfrm>
            <a:off x="2037846" y="836495"/>
            <a:ext cx="400942" cy="441927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g2d5bba956d8_0_51"/>
          <p:cNvSpPr txBox="1"/>
          <p:nvPr/>
        </p:nvSpPr>
        <p:spPr>
          <a:xfrm>
            <a:off x="405313" y="1370825"/>
            <a:ext cx="11739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slice of bacon</a:t>
            </a:r>
            <a:r>
              <a:rPr b="0" i="0" lang="en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g2d5bba956d8_0_51"/>
          <p:cNvSpPr txBox="1"/>
          <p:nvPr/>
        </p:nvSpPr>
        <p:spPr>
          <a:xfrm>
            <a:off x="1937275" y="1316188"/>
            <a:ext cx="11739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egg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g2d5bba956d8_0_51"/>
          <p:cNvSpPr txBox="1"/>
          <p:nvPr/>
        </p:nvSpPr>
        <p:spPr>
          <a:xfrm>
            <a:off x="283363" y="2827988"/>
            <a:ext cx="15624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pieces of chocolate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g2d5bba956d8_0_51"/>
          <p:cNvSpPr txBox="1"/>
          <p:nvPr/>
        </p:nvSpPr>
        <p:spPr>
          <a:xfrm>
            <a:off x="228600" y="3940475"/>
            <a:ext cx="20184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small pieces of cheese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g2d5bba956d8_0_51"/>
          <p:cNvSpPr txBox="1"/>
          <p:nvPr/>
        </p:nvSpPr>
        <p:spPr>
          <a:xfrm>
            <a:off x="1864975" y="2843875"/>
            <a:ext cx="11739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½ pint of milk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g2d5bba956d8_0_51"/>
          <p:cNvSpPr txBox="1"/>
          <p:nvPr/>
        </p:nvSpPr>
        <p:spPr>
          <a:xfrm>
            <a:off x="3213050" y="2646350"/>
            <a:ext cx="11739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cup of tea</a:t>
            </a:r>
            <a:r>
              <a:rPr b="0" i="0" lang="en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g2d5bba956d8_0_51"/>
          <p:cNvSpPr txBox="1"/>
          <p:nvPr/>
        </p:nvSpPr>
        <p:spPr>
          <a:xfrm>
            <a:off x="2824250" y="1316200"/>
            <a:ext cx="17229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small piece of butter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g2d5bba956d8_0_51"/>
          <p:cNvSpPr txBox="1"/>
          <p:nvPr/>
        </p:nvSpPr>
        <p:spPr>
          <a:xfrm>
            <a:off x="1937275" y="4014350"/>
            <a:ext cx="10293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lamb chops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g2d5bba956d8_0_51"/>
          <p:cNvSpPr txBox="1"/>
          <p:nvPr/>
        </p:nvSpPr>
        <p:spPr>
          <a:xfrm>
            <a:off x="1590475" y="199550"/>
            <a:ext cx="17229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Rationed items: </a:t>
            </a:r>
            <a:endParaRPr b="1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g2d5bba956d8_0_51"/>
          <p:cNvSpPr txBox="1"/>
          <p:nvPr/>
        </p:nvSpPr>
        <p:spPr>
          <a:xfrm>
            <a:off x="4731725" y="199550"/>
            <a:ext cx="17229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Non-rationed items:</a:t>
            </a:r>
            <a:endParaRPr b="1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g2d5bba956d8_0_51"/>
          <p:cNvSpPr txBox="1"/>
          <p:nvPr/>
        </p:nvSpPr>
        <p:spPr>
          <a:xfrm>
            <a:off x="5006201" y="1860188"/>
            <a:ext cx="11739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loaf of bread 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g2d5bba956d8_0_51"/>
          <p:cNvSpPr txBox="1"/>
          <p:nvPr/>
        </p:nvSpPr>
        <p:spPr>
          <a:xfrm>
            <a:off x="6834275" y="129850"/>
            <a:ext cx="20184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Non-rationed items from Harewood’s gardens:</a:t>
            </a:r>
            <a:endParaRPr b="1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g2d5bba956d8_0_51"/>
          <p:cNvSpPr txBox="1"/>
          <p:nvPr/>
        </p:nvSpPr>
        <p:spPr>
          <a:xfrm>
            <a:off x="6957425" y="4088950"/>
            <a:ext cx="1772100" cy="2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Unlimited mangelwurzels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g2d5bba956d8_0_51"/>
          <p:cNvSpPr txBox="1"/>
          <p:nvPr/>
        </p:nvSpPr>
        <p:spPr>
          <a:xfrm>
            <a:off x="4966900" y="3379888"/>
            <a:ext cx="12525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glass of water 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g2d5bba956d8_0_51"/>
          <p:cNvSpPr txBox="1"/>
          <p:nvPr/>
        </p:nvSpPr>
        <p:spPr>
          <a:xfrm>
            <a:off x="3159450" y="3814050"/>
            <a:ext cx="11739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tablespoons of jam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g2d5bba956d8_0_51"/>
          <p:cNvSpPr txBox="1"/>
          <p:nvPr/>
        </p:nvSpPr>
        <p:spPr>
          <a:xfrm>
            <a:off x="209700" y="4742525"/>
            <a:ext cx="44271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World War II Food Items - Ration for 1 day  </a:t>
            </a:r>
            <a:endParaRPr b="1" i="0" sz="1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6" name="Google Shape;176;g2d5bba956d8_0_51"/>
          <p:cNvPicPr preferRelativeResize="0"/>
          <p:nvPr/>
        </p:nvPicPr>
        <p:blipFill rotWithShape="1">
          <a:blip r:embed="rId5">
            <a:alphaModFix/>
          </a:blip>
          <a:srcRect b="13722" l="4669" r="2497" t="18646"/>
          <a:stretch/>
        </p:blipFill>
        <p:spPr>
          <a:xfrm>
            <a:off x="1890775" y="1843873"/>
            <a:ext cx="947874" cy="966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g2d5bba956d8_0_51"/>
          <p:cNvPicPr preferRelativeResize="0"/>
          <p:nvPr/>
        </p:nvPicPr>
        <p:blipFill rotWithShape="1">
          <a:blip r:embed="rId6">
            <a:alphaModFix/>
          </a:blip>
          <a:srcRect b="0" l="6907" r="0" t="0"/>
          <a:stretch/>
        </p:blipFill>
        <p:spPr>
          <a:xfrm>
            <a:off x="3159450" y="653244"/>
            <a:ext cx="1029300" cy="717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g2d5bba956d8_0_51"/>
          <p:cNvPicPr preferRelativeResize="0"/>
          <p:nvPr/>
        </p:nvPicPr>
        <p:blipFill rotWithShape="1">
          <a:blip r:embed="rId7">
            <a:alphaModFix/>
          </a:blip>
          <a:srcRect b="15444" l="21492" r="3517" t="44779"/>
          <a:stretch/>
        </p:blipFill>
        <p:spPr>
          <a:xfrm>
            <a:off x="3171048" y="1836587"/>
            <a:ext cx="1029299" cy="819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g2d5bba956d8_0_51"/>
          <p:cNvPicPr preferRelativeResize="0"/>
          <p:nvPr/>
        </p:nvPicPr>
        <p:blipFill rotWithShape="1">
          <a:blip r:embed="rId8">
            <a:alphaModFix/>
          </a:blip>
          <a:srcRect b="0" l="5660" r="0" t="0"/>
          <a:stretch/>
        </p:blipFill>
        <p:spPr>
          <a:xfrm>
            <a:off x="549915" y="3121673"/>
            <a:ext cx="1029300" cy="776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g2d5bba956d8_0_51"/>
          <p:cNvPicPr preferRelativeResize="0"/>
          <p:nvPr/>
        </p:nvPicPr>
        <p:blipFill rotWithShape="1">
          <a:blip r:embed="rId9">
            <a:alphaModFix/>
          </a:blip>
          <a:srcRect b="4643" l="4986" r="7996" t="0"/>
          <a:stretch/>
        </p:blipFill>
        <p:spPr>
          <a:xfrm>
            <a:off x="1805825" y="3155329"/>
            <a:ext cx="1292175" cy="944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g2d5bba956d8_0_51"/>
          <p:cNvPicPr preferRelativeResize="0"/>
          <p:nvPr/>
        </p:nvPicPr>
        <p:blipFill rotWithShape="1">
          <a:blip r:embed="rId10">
            <a:alphaModFix/>
          </a:blip>
          <a:srcRect b="9880" l="17806" r="13681" t="27265"/>
          <a:stretch/>
        </p:blipFill>
        <p:spPr>
          <a:xfrm>
            <a:off x="3324600" y="3121367"/>
            <a:ext cx="866050" cy="794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g2d5bba956d8_0_51"/>
          <p:cNvPicPr preferRelativeResize="0"/>
          <p:nvPr/>
        </p:nvPicPr>
        <p:blipFill rotWithShape="1">
          <a:blip r:embed="rId11">
            <a:alphaModFix/>
          </a:blip>
          <a:srcRect b="0" l="6533" r="0" t="0"/>
          <a:stretch/>
        </p:blipFill>
        <p:spPr>
          <a:xfrm>
            <a:off x="5006213" y="831875"/>
            <a:ext cx="1173900" cy="944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g2d5bba956d8_0_51"/>
          <p:cNvPicPr preferRelativeResize="0"/>
          <p:nvPr/>
        </p:nvPicPr>
        <p:blipFill rotWithShape="1">
          <a:blip r:embed="rId12">
            <a:alphaModFix/>
          </a:blip>
          <a:srcRect b="0" l="9616" r="0" t="0"/>
          <a:stretch/>
        </p:blipFill>
        <p:spPr>
          <a:xfrm rot="-5399954">
            <a:off x="7387672" y="1322644"/>
            <a:ext cx="833429" cy="1249563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g2d5bba956d8_0_51"/>
          <p:cNvSpPr txBox="1"/>
          <p:nvPr/>
        </p:nvSpPr>
        <p:spPr>
          <a:xfrm>
            <a:off x="7081025" y="1322188"/>
            <a:ext cx="13725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Unlimited potatoes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g2d5bba956d8_0_51"/>
          <p:cNvSpPr txBox="1"/>
          <p:nvPr/>
        </p:nvSpPr>
        <p:spPr>
          <a:xfrm>
            <a:off x="7118125" y="2299425"/>
            <a:ext cx="1372500" cy="2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Unlimited carrots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g2d5bba956d8_0_51"/>
          <p:cNvSpPr txBox="1"/>
          <p:nvPr/>
        </p:nvSpPr>
        <p:spPr>
          <a:xfrm>
            <a:off x="7217425" y="3103100"/>
            <a:ext cx="2018400" cy="2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Unlimited apples</a:t>
            </a:r>
            <a:endParaRPr b="0" i="0" sz="1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7" name="Google Shape;187;g2d5bba956d8_0_51"/>
          <p:cNvPicPr preferRelativeResize="0"/>
          <p:nvPr/>
        </p:nvPicPr>
        <p:blipFill rotWithShape="1">
          <a:blip r:embed="rId13">
            <a:alphaModFix/>
          </a:blip>
          <a:srcRect b="0" l="0" r="22881" t="0"/>
          <a:stretch/>
        </p:blipFill>
        <p:spPr>
          <a:xfrm rot="5400000">
            <a:off x="7433350" y="463048"/>
            <a:ext cx="667850" cy="1153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g2d5bba956d8_0_51"/>
          <p:cNvPicPr preferRelativeResize="0"/>
          <p:nvPr/>
        </p:nvPicPr>
        <p:blipFill rotWithShape="1">
          <a:blip r:embed="rId14">
            <a:alphaModFix/>
          </a:blip>
          <a:srcRect b="0" l="0" r="0" t="14770"/>
          <a:stretch/>
        </p:blipFill>
        <p:spPr>
          <a:xfrm>
            <a:off x="7289725" y="2597225"/>
            <a:ext cx="1029300" cy="587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g2d5bba956d8_0_51"/>
          <p:cNvPicPr preferRelativeResize="0"/>
          <p:nvPr/>
        </p:nvPicPr>
        <p:blipFill rotWithShape="1">
          <a:blip r:embed="rId15">
            <a:alphaModFix/>
          </a:blip>
          <a:srcRect b="29701" l="11996" r="11104" t="38004"/>
          <a:stretch/>
        </p:blipFill>
        <p:spPr>
          <a:xfrm>
            <a:off x="315088" y="1867350"/>
            <a:ext cx="1498975" cy="944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g2d5bba956d8_0_51"/>
          <p:cNvPicPr preferRelativeResize="0"/>
          <p:nvPr/>
        </p:nvPicPr>
        <p:blipFill rotWithShape="1">
          <a:blip r:embed="rId16">
            <a:alphaModFix/>
          </a:blip>
          <a:srcRect b="9628" l="17599" r="15609" t="41742"/>
          <a:stretch/>
        </p:blipFill>
        <p:spPr>
          <a:xfrm>
            <a:off x="5101638" y="2221562"/>
            <a:ext cx="1029300" cy="1124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g2d5bba956d8_0_51"/>
          <p:cNvPicPr preferRelativeResize="0"/>
          <p:nvPr/>
        </p:nvPicPr>
        <p:blipFill rotWithShape="1">
          <a:blip r:embed="rId17">
            <a:alphaModFix/>
          </a:blip>
          <a:srcRect b="29567" l="0" r="0" t="0"/>
          <a:stretch/>
        </p:blipFill>
        <p:spPr>
          <a:xfrm>
            <a:off x="7218688" y="3417800"/>
            <a:ext cx="1249574" cy="717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2d5bba956d8_0_136"/>
          <p:cNvSpPr txBox="1"/>
          <p:nvPr/>
        </p:nvSpPr>
        <p:spPr>
          <a:xfrm>
            <a:off x="-18375" y="305975"/>
            <a:ext cx="9220200" cy="6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" sz="2500" u="none" cap="none" strike="noStrike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What did you learn on your visit to Harewood?</a:t>
            </a:r>
            <a:endParaRPr b="0" i="0" sz="2500" u="none" cap="none" strike="noStrike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pSp>
        <p:nvGrpSpPr>
          <p:cNvPr id="197" name="Google Shape;197;g2d5bba956d8_0_136"/>
          <p:cNvGrpSpPr/>
          <p:nvPr/>
        </p:nvGrpSpPr>
        <p:grpSpPr>
          <a:xfrm>
            <a:off x="-18375" y="4503000"/>
            <a:ext cx="9220200" cy="640500"/>
            <a:chOff x="-18325" y="4503000"/>
            <a:chExt cx="9220200" cy="640500"/>
          </a:xfrm>
        </p:grpSpPr>
        <p:sp>
          <p:nvSpPr>
            <p:cNvPr id="198" name="Google Shape;198;g2d5bba956d8_0_136"/>
            <p:cNvSpPr/>
            <p:nvPr/>
          </p:nvSpPr>
          <p:spPr>
            <a:xfrm>
              <a:off x="-18325" y="4503000"/>
              <a:ext cx="9220200" cy="640500"/>
            </a:xfrm>
            <a:prstGeom prst="rect">
              <a:avLst/>
            </a:prstGeom>
            <a:solidFill>
              <a:srgbClr val="38761D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99" name="Google Shape;199;g2d5bba956d8_0_13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6909350" y="4563600"/>
              <a:ext cx="2215601" cy="4979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00" name="Google Shape;200;g2d5bba956d8_0_136"/>
          <p:cNvSpPr txBox="1"/>
          <p:nvPr/>
        </p:nvSpPr>
        <p:spPr>
          <a:xfrm>
            <a:off x="-18375" y="66275"/>
            <a:ext cx="9220200" cy="6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" sz="3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Menu Design Example</a:t>
            </a:r>
            <a:endParaRPr b="0" i="0" sz="33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1" name="Google Shape;201;g2d5bba956d8_0_1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67213" y="704750"/>
            <a:ext cx="2609576" cy="3734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