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embeddedFontLst>
    <p:embeddedFont>
      <p:font typeface="Nunito"/>
      <p:regular r:id="rId18"/>
      <p:bold r:id="rId19"/>
      <p:italic r:id="rId20"/>
      <p:boldItalic r:id="rId21"/>
    </p:embeddedFont>
    <p:embeddedFont>
      <p:font typeface="Lexend"/>
      <p:regular r:id="rId22"/>
      <p:bold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24" roundtripDataSignature="AMtx7mhhaCZHL4dqbNC1zmuJvBKI5WKB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Nunito-italic.fntdata"/><Relationship Id="rId11" Type="http://schemas.openxmlformats.org/officeDocument/2006/relationships/slide" Target="slides/slide6.xml"/><Relationship Id="rId22" Type="http://schemas.openxmlformats.org/officeDocument/2006/relationships/font" Target="fonts/Lexend-regular.fntdata"/><Relationship Id="rId10" Type="http://schemas.openxmlformats.org/officeDocument/2006/relationships/slide" Target="slides/slide5.xml"/><Relationship Id="rId21" Type="http://schemas.openxmlformats.org/officeDocument/2006/relationships/font" Target="fonts/Nunito-boldItalic.fntdata"/><Relationship Id="rId13" Type="http://schemas.openxmlformats.org/officeDocument/2006/relationships/slide" Target="slides/slide8.xml"/><Relationship Id="rId24" Type="http://customschemas.google.com/relationships/presentationmetadata" Target="metadata"/><Relationship Id="rId12" Type="http://schemas.openxmlformats.org/officeDocument/2006/relationships/slide" Target="slides/slide7.xml"/><Relationship Id="rId23" Type="http://schemas.openxmlformats.org/officeDocument/2006/relationships/font" Target="fonts/Lexend-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Nunito-bold.fntdata"/><Relationship Id="rId6" Type="http://schemas.openxmlformats.org/officeDocument/2006/relationships/slide" Target="slides/slide1.xml"/><Relationship Id="rId18" Type="http://schemas.openxmlformats.org/officeDocument/2006/relationships/font" Target="fonts/Nunito-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 name="Google Shape;5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 name="Google Shape;12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Women in the Women’s Royal Army Corps worked in over 40 trades, including as staff officers, clerks, chefs, dog handlers, communications operators, drivers, intelligence analysts, military police women, and postal and courier operators. </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16144c632e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g316144c632e_0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Chn to complete fact file on Princess Mary, gauged towards the War they’ve been learning about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22adbfb8e0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22adbfb8e0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16144c632e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 name="Google Shape;63;g316144c632e_0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Discuss: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What do you know about Harewood House? Have you been before?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Discuss: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Using the clues, how do you think Harewood was used during wartime and explain your answer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a:t>Discuss:</a:t>
            </a:r>
            <a:endParaRPr/>
          </a:p>
          <a:p>
            <a:pPr indent="0" lvl="0" marL="0" rtl="0" algn="l">
              <a:lnSpc>
                <a:spcPct val="115000"/>
              </a:lnSpc>
              <a:spcBef>
                <a:spcPts val="0"/>
              </a:spcBef>
              <a:spcAft>
                <a:spcPts val="0"/>
              </a:spcAft>
              <a:buSzPts val="1100"/>
              <a:buNone/>
            </a:pPr>
            <a:r>
              <a:t/>
            </a:r>
            <a:endParaRPr/>
          </a:p>
          <a:p>
            <a:pPr indent="0" lvl="0" marL="0" rtl="0" algn="l">
              <a:lnSpc>
                <a:spcPct val="115000"/>
              </a:lnSpc>
              <a:spcBef>
                <a:spcPts val="0"/>
              </a:spcBef>
              <a:spcAft>
                <a:spcPts val="0"/>
              </a:spcAft>
              <a:buSzPts val="1100"/>
              <a:buNone/>
            </a:pPr>
            <a:r>
              <a:rPr lang="en"/>
              <a:t>The majority of hospital staff were women - why do you think this is? </a:t>
            </a:r>
            <a:endParaRPr/>
          </a:p>
          <a:p>
            <a:pPr indent="0" lvl="0" marL="0" rtl="0" algn="l">
              <a:lnSpc>
                <a:spcPct val="115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16144c632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 name="Google Shape;88;g316144c632e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Discuss: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 you think Harewood was a suitable place for the officers to recover? Why? How might it prepare them to go back out and fight?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Discuss: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Why was food production so important during wartime? Why were landowners ordered to give up their land to grow food?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 name="Google Shape;10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Discuss: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 you think rationing was easy or difficult? </a:t>
            </a:r>
            <a:endParaRPr/>
          </a:p>
          <a:p>
            <a:pPr indent="0" lvl="0" marL="0" rtl="0" algn="l">
              <a:lnSpc>
                <a:spcPct val="100000"/>
              </a:lnSpc>
              <a:spcBef>
                <a:spcPts val="0"/>
              </a:spcBef>
              <a:spcAft>
                <a:spcPts val="0"/>
              </a:spcAft>
              <a:buSzPts val="1100"/>
              <a:buNone/>
            </a:pPr>
            <a:r>
              <a:rPr lang="en"/>
              <a:t>Which food item could you not live without?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 name="Google Shape;110;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Discuss: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Does Princess Mary remind you of anyone? She was our former queen’s Aunt - making the Lascelles family part of the Royal Family.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Discuss: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If a gift box was made for you, what would you like in it? What would keep you going while you were in the trenches?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 name="Shape 12"/>
        <p:cNvGrpSpPr/>
        <p:nvPr/>
      </p:nvGrpSpPr>
      <p:grpSpPr>
        <a:xfrm>
          <a:off x="0" y="0"/>
          <a:ext cx="0" cy="0"/>
          <a:chOff x="0" y="0"/>
          <a:chExt cx="0" cy="0"/>
        </a:xfrm>
      </p:grpSpPr>
      <p:sp>
        <p:nvSpPr>
          <p:cNvPr id="13" name="Google Shape;13;p1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4" name="Google Shape;14;p1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5" name="Google Shape;15;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2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9" name="Google Shape;49;p2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0" name="Google Shape;50;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 name="Shape 51"/>
        <p:cNvGrpSpPr/>
        <p:nvPr/>
      </p:nvGrpSpPr>
      <p:grpSpPr>
        <a:xfrm>
          <a:off x="0" y="0"/>
          <a:ext cx="0" cy="0"/>
          <a:chOff x="0" y="0"/>
          <a:chExt cx="0" cy="0"/>
        </a:xfrm>
      </p:grpSpPr>
      <p:sp>
        <p:nvSpPr>
          <p:cNvPr id="52" name="Google Shape;52;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1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8" name="Google Shape;18;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 name="Google Shape;21;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2" name="Google Shape;22;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1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1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1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3" name="Google Shape;33;p1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1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7" name="Google Shape;37;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1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1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 name="Google Shape;41;p1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1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3" name="Google Shape;43;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6" name="Google Shape;46;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grpSp>
        <p:nvGrpSpPr>
          <p:cNvPr id="9" name="Google Shape;9;p10"/>
          <p:cNvGrpSpPr/>
          <p:nvPr/>
        </p:nvGrpSpPr>
        <p:grpSpPr>
          <a:xfrm>
            <a:off x="-18325" y="4503125"/>
            <a:ext cx="9220200" cy="640500"/>
            <a:chOff x="-18325" y="4503125"/>
            <a:chExt cx="9220200" cy="640500"/>
          </a:xfrm>
        </p:grpSpPr>
        <p:sp>
          <p:nvSpPr>
            <p:cNvPr id="10" name="Google Shape;10;p10"/>
            <p:cNvSpPr/>
            <p:nvPr/>
          </p:nvSpPr>
          <p:spPr>
            <a:xfrm>
              <a:off x="-18325" y="4503125"/>
              <a:ext cx="9220200" cy="640500"/>
            </a:xfrm>
            <a:prstGeom prst="rect">
              <a:avLst/>
            </a:prstGeom>
            <a:solidFill>
              <a:srgbClr val="38761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1" name="Google Shape;11;p10"/>
            <p:cNvPicPr preferRelativeResize="0"/>
            <p:nvPr/>
          </p:nvPicPr>
          <p:blipFill rotWithShape="1">
            <a:blip r:embed="rId1">
              <a:alphaModFix/>
            </a:blip>
            <a:srcRect b="0" l="0" r="0" t="0"/>
            <a:stretch/>
          </p:blipFill>
          <p:spPr>
            <a:xfrm>
              <a:off x="6909350" y="4563725"/>
              <a:ext cx="2215601" cy="497975"/>
            </a:xfrm>
            <a:prstGeom prst="rect">
              <a:avLst/>
            </a:prstGeom>
            <a:noFill/>
            <a:ln>
              <a:noFill/>
            </a:ln>
          </p:spPr>
        </p:pic>
      </p:gr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pic>
        <p:nvPicPr>
          <p:cNvPr id="57" name="Google Shape;57;p1"/>
          <p:cNvPicPr preferRelativeResize="0"/>
          <p:nvPr/>
        </p:nvPicPr>
        <p:blipFill rotWithShape="1">
          <a:blip r:embed="rId3">
            <a:alphaModFix/>
          </a:blip>
          <a:srcRect b="23594" l="0" r="0" t="0"/>
          <a:stretch/>
        </p:blipFill>
        <p:spPr>
          <a:xfrm>
            <a:off x="19775" y="0"/>
            <a:ext cx="9144000" cy="5004175"/>
          </a:xfrm>
          <a:prstGeom prst="rect">
            <a:avLst/>
          </a:prstGeom>
          <a:noFill/>
          <a:ln>
            <a:noFill/>
          </a:ln>
        </p:spPr>
      </p:pic>
      <p:sp>
        <p:nvSpPr>
          <p:cNvPr id="58" name="Google Shape;58;p1"/>
          <p:cNvSpPr/>
          <p:nvPr/>
        </p:nvSpPr>
        <p:spPr>
          <a:xfrm>
            <a:off x="-18325" y="4503000"/>
            <a:ext cx="9220200" cy="640500"/>
          </a:xfrm>
          <a:prstGeom prst="rect">
            <a:avLst/>
          </a:prstGeom>
          <a:solidFill>
            <a:srgbClr val="38761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59" name="Google Shape;59;p1"/>
          <p:cNvPicPr preferRelativeResize="0"/>
          <p:nvPr/>
        </p:nvPicPr>
        <p:blipFill rotWithShape="1">
          <a:blip r:embed="rId4">
            <a:alphaModFix/>
          </a:blip>
          <a:srcRect b="0" l="0" r="0" t="0"/>
          <a:stretch/>
        </p:blipFill>
        <p:spPr>
          <a:xfrm>
            <a:off x="6909350" y="4563600"/>
            <a:ext cx="2215601" cy="497975"/>
          </a:xfrm>
          <a:prstGeom prst="rect">
            <a:avLst/>
          </a:prstGeom>
          <a:noFill/>
          <a:ln>
            <a:noFill/>
          </a:ln>
        </p:spPr>
      </p:pic>
      <p:pic>
        <p:nvPicPr>
          <p:cNvPr id="60" name="Google Shape;60;p1"/>
          <p:cNvPicPr preferRelativeResize="0"/>
          <p:nvPr/>
        </p:nvPicPr>
        <p:blipFill rotWithShape="1">
          <a:blip r:embed="rId5">
            <a:alphaModFix/>
          </a:blip>
          <a:srcRect b="0" l="0" r="0" t="0"/>
          <a:stretch/>
        </p:blipFill>
        <p:spPr>
          <a:xfrm>
            <a:off x="1758537" y="206025"/>
            <a:ext cx="5666473" cy="597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8"/>
          <p:cNvSpPr txBox="1"/>
          <p:nvPr/>
        </p:nvSpPr>
        <p:spPr>
          <a:xfrm>
            <a:off x="299850" y="140375"/>
            <a:ext cx="8544300" cy="65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b="0" i="0" lang="en" sz="3300" u="none" cap="none" strike="noStrike">
                <a:solidFill>
                  <a:schemeClr val="dk1"/>
                </a:solidFill>
                <a:latin typeface="Arial"/>
                <a:ea typeface="Arial"/>
                <a:cs typeface="Arial"/>
                <a:sym typeface="Arial"/>
              </a:rPr>
              <a:t>Princess Mary - WWII </a:t>
            </a:r>
            <a:endParaRPr b="0" i="0" sz="3300" u="none" cap="none" strike="noStrike">
              <a:solidFill>
                <a:schemeClr val="dk1"/>
              </a:solidFill>
              <a:latin typeface="Arial"/>
              <a:ea typeface="Arial"/>
              <a:cs typeface="Arial"/>
              <a:sym typeface="Arial"/>
            </a:endParaRPr>
          </a:p>
        </p:txBody>
      </p:sp>
      <p:sp>
        <p:nvSpPr>
          <p:cNvPr id="128" name="Google Shape;128;p8"/>
          <p:cNvSpPr txBox="1"/>
          <p:nvPr/>
        </p:nvSpPr>
        <p:spPr>
          <a:xfrm>
            <a:off x="445400" y="873275"/>
            <a:ext cx="5571600" cy="1264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In WWII Princess Mary became chief controller and later </a:t>
            </a:r>
            <a:r>
              <a:rPr b="1" i="0" lang="en" sz="1400" u="none" cap="none" strike="noStrike">
                <a:solidFill>
                  <a:schemeClr val="dk1"/>
                </a:solidFill>
                <a:latin typeface="Arial"/>
                <a:ea typeface="Arial"/>
                <a:cs typeface="Arial"/>
                <a:sym typeface="Arial"/>
              </a:rPr>
              <a:t>Controller Commandant of the Women’s Royal Army Corps</a:t>
            </a:r>
            <a:r>
              <a:rPr b="0" i="0" lang="en" sz="1400" u="none" cap="none" strike="noStrike">
                <a:solidFill>
                  <a:schemeClr val="dk1"/>
                </a:solidFill>
                <a:latin typeface="Arial"/>
                <a:ea typeface="Arial"/>
                <a:cs typeface="Arial"/>
                <a:sym typeface="Arial"/>
              </a:rPr>
              <a:t>. Members of the Women’s Royal Army Corps had lots of important roles.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What kind of jobs do you think the Women’s Royal Army Corps had?</a:t>
            </a:r>
            <a:endParaRPr b="0" i="0" sz="1400" u="none" cap="none" strike="noStrike">
              <a:solidFill>
                <a:schemeClr val="dk1"/>
              </a:solidFill>
              <a:highlight>
                <a:srgbClr val="FFFFFF"/>
              </a:highlight>
              <a:latin typeface="Arial"/>
              <a:ea typeface="Arial"/>
              <a:cs typeface="Arial"/>
              <a:sym typeface="Arial"/>
            </a:endParaRPr>
          </a:p>
        </p:txBody>
      </p:sp>
      <p:pic>
        <p:nvPicPr>
          <p:cNvPr id="129" name="Google Shape;129;p8"/>
          <p:cNvPicPr preferRelativeResize="0"/>
          <p:nvPr/>
        </p:nvPicPr>
        <p:blipFill rotWithShape="1">
          <a:blip r:embed="rId3">
            <a:alphaModFix/>
          </a:blip>
          <a:srcRect b="11878" l="4979" r="0" t="0"/>
          <a:stretch/>
        </p:blipFill>
        <p:spPr>
          <a:xfrm>
            <a:off x="6342175" y="892450"/>
            <a:ext cx="2501975" cy="3358599"/>
          </a:xfrm>
          <a:prstGeom prst="rect">
            <a:avLst/>
          </a:prstGeom>
          <a:noFill/>
          <a:ln>
            <a:noFill/>
          </a:ln>
        </p:spPr>
      </p:pic>
      <p:pic>
        <p:nvPicPr>
          <p:cNvPr id="130" name="Google Shape;130;p8"/>
          <p:cNvPicPr preferRelativeResize="0"/>
          <p:nvPr/>
        </p:nvPicPr>
        <p:blipFill rotWithShape="1">
          <a:blip r:embed="rId4">
            <a:alphaModFix/>
          </a:blip>
          <a:srcRect b="48929" l="4030" r="0" t="3682"/>
          <a:stretch/>
        </p:blipFill>
        <p:spPr>
          <a:xfrm>
            <a:off x="563075" y="2137475"/>
            <a:ext cx="5523125" cy="20874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316144c632e_0_32"/>
          <p:cNvSpPr txBox="1"/>
          <p:nvPr/>
        </p:nvSpPr>
        <p:spPr>
          <a:xfrm>
            <a:off x="299850" y="48125"/>
            <a:ext cx="8544300" cy="65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700"/>
              <a:buFont typeface="Arial"/>
              <a:buNone/>
            </a:pPr>
            <a:r>
              <a:rPr b="0" i="0" lang="en" sz="3300" u="none" cap="none" strike="noStrike">
                <a:solidFill>
                  <a:schemeClr val="dk1"/>
                </a:solidFill>
                <a:latin typeface="Arial"/>
                <a:ea typeface="Arial"/>
                <a:cs typeface="Arial"/>
                <a:sym typeface="Arial"/>
              </a:rPr>
              <a:t>Princess Mary Fact File </a:t>
            </a:r>
            <a:endParaRPr b="0" i="0" sz="3300" u="none" cap="none" strike="noStrike">
              <a:solidFill>
                <a:schemeClr val="dk1"/>
              </a:solidFill>
              <a:latin typeface="Arial"/>
              <a:ea typeface="Arial"/>
              <a:cs typeface="Arial"/>
              <a:sym typeface="Arial"/>
            </a:endParaRPr>
          </a:p>
        </p:txBody>
      </p:sp>
      <p:pic>
        <p:nvPicPr>
          <p:cNvPr id="136" name="Google Shape;136;g316144c632e_0_32"/>
          <p:cNvPicPr preferRelativeResize="0"/>
          <p:nvPr/>
        </p:nvPicPr>
        <p:blipFill rotWithShape="1">
          <a:blip r:embed="rId3">
            <a:alphaModFix/>
          </a:blip>
          <a:srcRect b="0" l="0" r="0" t="0"/>
          <a:stretch/>
        </p:blipFill>
        <p:spPr>
          <a:xfrm>
            <a:off x="3302275" y="764825"/>
            <a:ext cx="2539450" cy="36138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322adbfb8e0_2_0"/>
          <p:cNvSpPr txBox="1"/>
          <p:nvPr/>
        </p:nvSpPr>
        <p:spPr>
          <a:xfrm>
            <a:off x="878775" y="627375"/>
            <a:ext cx="7576800" cy="36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rPr>
              <a:t>Image Credits:</a:t>
            </a:r>
            <a:endParaRPr b="1" sz="1200">
              <a:solidFill>
                <a:schemeClr val="dk1"/>
              </a:solidFill>
            </a:endParaRPr>
          </a:p>
          <a:p>
            <a:pPr indent="0" lvl="0" marL="0" rtl="0" algn="l">
              <a:spcBef>
                <a:spcPts val="0"/>
              </a:spcBef>
              <a:spcAft>
                <a:spcPts val="0"/>
              </a:spcAft>
              <a:buNone/>
            </a:pPr>
            <a:r>
              <a:t/>
            </a:r>
            <a:endParaRPr b="1" sz="1200">
              <a:solidFill>
                <a:schemeClr val="dk1"/>
              </a:solidFill>
            </a:endParaRPr>
          </a:p>
          <a:p>
            <a:pPr indent="0" lvl="0" marL="0" rtl="0" algn="l">
              <a:spcBef>
                <a:spcPts val="0"/>
              </a:spcBef>
              <a:spcAft>
                <a:spcPts val="0"/>
              </a:spcAft>
              <a:buNone/>
            </a:pPr>
            <a:r>
              <a:rPr b="1" lang="en" sz="1200">
                <a:solidFill>
                  <a:schemeClr val="dk1"/>
                </a:solidFill>
              </a:rPr>
              <a:t>Slide 2</a:t>
            </a:r>
            <a:endParaRPr b="1" sz="1200">
              <a:solidFill>
                <a:schemeClr val="dk1"/>
              </a:solidFill>
            </a:endParaRPr>
          </a:p>
          <a:p>
            <a:pPr indent="0" lvl="0" marL="0" rtl="0" algn="l">
              <a:spcBef>
                <a:spcPts val="360"/>
              </a:spcBef>
              <a:spcAft>
                <a:spcPts val="0"/>
              </a:spcAft>
              <a:buClr>
                <a:schemeClr val="dk1"/>
              </a:buClr>
              <a:buSzPts val="1100"/>
              <a:buFont typeface="Arial"/>
              <a:buNone/>
            </a:pPr>
            <a:r>
              <a:rPr lang="en" sz="1200">
                <a:solidFill>
                  <a:schemeClr val="dk1"/>
                </a:solidFill>
              </a:rPr>
              <a:t>Harewood House from the North - Credit Harewood House Trust and Olivia Brabbs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rPr b="1" lang="en" sz="1200">
                <a:solidFill>
                  <a:schemeClr val="dk1"/>
                </a:solidFill>
              </a:rPr>
              <a:t>Slide 8</a:t>
            </a:r>
            <a:endParaRPr b="1" sz="1200">
              <a:solidFill>
                <a:schemeClr val="dk1"/>
              </a:solidFill>
            </a:endParaRPr>
          </a:p>
          <a:p>
            <a:pPr indent="0" lvl="0" marL="0" rtl="0" algn="l">
              <a:spcBef>
                <a:spcPts val="0"/>
              </a:spcBef>
              <a:spcAft>
                <a:spcPts val="0"/>
              </a:spcAft>
              <a:buNone/>
            </a:pPr>
            <a:r>
              <a:rPr lang="en" sz="1200">
                <a:solidFill>
                  <a:schemeClr val="dk1"/>
                </a:solidFill>
              </a:rPr>
              <a:t>Princess Mary, Countess of Harewood</a:t>
            </a:r>
            <a:r>
              <a:rPr lang="en" sz="1200">
                <a:solidFill>
                  <a:schemeClr val="dk1"/>
                </a:solidFill>
              </a:rPr>
              <a:t>, Mary Evans Picture Library</a:t>
            </a:r>
            <a:endParaRPr sz="1200">
              <a:solidFill>
                <a:schemeClr val="dk1"/>
              </a:solidFill>
            </a:endParaRPr>
          </a:p>
          <a:p>
            <a:pPr indent="0" lvl="0" marL="0" rtl="0" algn="l">
              <a:spcBef>
                <a:spcPts val="0"/>
              </a:spcBef>
              <a:spcAft>
                <a:spcPts val="0"/>
              </a:spcAft>
              <a:buNone/>
            </a:pPr>
            <a:r>
              <a:rPr lang="en" sz="1200">
                <a:solidFill>
                  <a:schemeClr val="dk1"/>
                </a:solidFill>
              </a:rPr>
              <a:t>Princess Mary, Countess of Harewood by Speaight Ltd, bromide print, circa 1932, </a:t>
            </a:r>
            <a:r>
              <a:rPr lang="en" sz="1200">
                <a:solidFill>
                  <a:schemeClr val="dk1"/>
                </a:solidFill>
              </a:rPr>
              <a:t>National Portrait Gallery, London</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b="1" lang="en" sz="1200">
                <a:solidFill>
                  <a:schemeClr val="dk1"/>
                </a:solidFill>
              </a:rPr>
              <a:t>Slide 10</a:t>
            </a:r>
            <a:endParaRPr b="1" sz="1200">
              <a:solidFill>
                <a:schemeClr val="dk1"/>
              </a:solidFill>
            </a:endParaRPr>
          </a:p>
          <a:p>
            <a:pPr indent="0" lvl="0" marL="0" rtl="0" algn="l">
              <a:spcBef>
                <a:spcPts val="0"/>
              </a:spcBef>
              <a:spcAft>
                <a:spcPts val="0"/>
              </a:spcAft>
              <a:buNone/>
            </a:pPr>
            <a:r>
              <a:rPr lang="en" sz="1200">
                <a:solidFill>
                  <a:schemeClr val="dk1"/>
                </a:solidFill>
              </a:rPr>
              <a:t>Lex Stevenson ATS photo collection</a:t>
            </a:r>
            <a:endParaRPr sz="1200">
              <a:solidFill>
                <a:schemeClr val="dk1"/>
              </a:solidFill>
            </a:endParaRPr>
          </a:p>
          <a:p>
            <a:pPr indent="0" lvl="0" marL="0" rtl="0" algn="l">
              <a:spcBef>
                <a:spcPts val="0"/>
              </a:spcBef>
              <a:spcAft>
                <a:spcPts val="0"/>
              </a:spcAft>
              <a:buNone/>
            </a:pPr>
            <a:r>
              <a:rPr lang="en" sz="1200">
                <a:solidFill>
                  <a:schemeClr val="dk1"/>
                </a:solidFill>
              </a:rPr>
              <a:t>Princess Mary - </a:t>
            </a:r>
            <a:r>
              <a:rPr lang="en" sz="1200">
                <a:solidFill>
                  <a:schemeClr val="dk1"/>
                </a:solidFill>
              </a:rPr>
              <a:t>Scanned photo courtesy of 763 Communication Regiment</a:t>
            </a:r>
            <a:endParaRPr sz="1200">
              <a:solidFill>
                <a:schemeClr val="dk1"/>
              </a:solidFill>
            </a:endParaRPr>
          </a:p>
          <a:p>
            <a:pPr indent="0" lvl="0" marL="0" rtl="0" algn="l">
              <a:spcBef>
                <a:spcPts val="0"/>
              </a:spcBef>
              <a:spcAft>
                <a:spcPts val="0"/>
              </a:spcAft>
              <a:buNone/>
            </a:pPr>
            <a:r>
              <a:t/>
            </a:r>
            <a:endParaRPr b="1"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lnSpc>
                <a:spcPct val="125000"/>
              </a:lnSpc>
              <a:spcBef>
                <a:spcPts val="0"/>
              </a:spcBef>
              <a:spcAft>
                <a:spcPts val="0"/>
              </a:spcAft>
              <a:buNone/>
            </a:pPr>
            <a:r>
              <a:t/>
            </a:r>
            <a:endParaRPr sz="1200">
              <a:solidFill>
                <a:schemeClr val="dk1"/>
              </a:solidFill>
            </a:endParaRPr>
          </a:p>
          <a:p>
            <a:pPr indent="0" lvl="0" marL="0" rtl="0" algn="l">
              <a:spcBef>
                <a:spcPts val="600"/>
              </a:spcBef>
              <a:spcAft>
                <a:spcPts val="0"/>
              </a:spcAft>
              <a:buNone/>
            </a:pPr>
            <a:r>
              <a:t/>
            </a:r>
            <a:endParaRPr sz="1200">
              <a:solidFill>
                <a:schemeClr val="dk1"/>
              </a:solidFill>
              <a:highlight>
                <a:srgbClr val="FAFAFA"/>
              </a:highlight>
              <a:latin typeface="Nunito"/>
              <a:ea typeface="Nunito"/>
              <a:cs typeface="Nunito"/>
              <a:sym typeface="Nunito"/>
            </a:endParaRPr>
          </a:p>
          <a:p>
            <a:pPr indent="0" lvl="0" marL="0" rtl="0" algn="l">
              <a:spcBef>
                <a:spcPts val="0"/>
              </a:spcBef>
              <a:spcAft>
                <a:spcPts val="0"/>
              </a:spcAft>
              <a:buNone/>
            </a:pPr>
            <a:r>
              <a:t/>
            </a:r>
            <a:endParaRPr sz="1150">
              <a:solidFill>
                <a:srgbClr val="666666"/>
              </a:solidFill>
              <a:highlight>
                <a:srgbClr val="FFFFFF"/>
              </a:highlight>
            </a:endParaRPr>
          </a:p>
          <a:p>
            <a:pPr indent="0" lvl="0" marL="0" rtl="0" algn="l">
              <a:spcBef>
                <a:spcPts val="0"/>
              </a:spcBef>
              <a:spcAft>
                <a:spcPts val="0"/>
              </a:spcAft>
              <a:buNone/>
            </a:pPr>
            <a:r>
              <a:t/>
            </a:r>
            <a:endParaRPr sz="1150">
              <a:solidFill>
                <a:srgbClr val="666666"/>
              </a:solidFill>
              <a:highlight>
                <a:srgbClr val="FFFFFF"/>
              </a:highlight>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g316144c632e_0_13"/>
          <p:cNvSpPr txBox="1"/>
          <p:nvPr/>
        </p:nvSpPr>
        <p:spPr>
          <a:xfrm>
            <a:off x="-18325" y="409575"/>
            <a:ext cx="9220200" cy="579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700"/>
              <a:buFont typeface="Arial"/>
              <a:buNone/>
            </a:pPr>
            <a:r>
              <a:rPr b="0" i="0" lang="en" sz="3700" u="none" cap="none" strike="noStrike">
                <a:solidFill>
                  <a:schemeClr val="lt1"/>
                </a:solidFill>
                <a:latin typeface="Lexend"/>
                <a:ea typeface="Lexend"/>
                <a:cs typeface="Lexend"/>
                <a:sym typeface="Lexend"/>
              </a:rPr>
              <a:t>Harewood at War! </a:t>
            </a:r>
            <a:endParaRPr b="0" i="0" sz="3700" u="none" cap="none" strike="noStrike">
              <a:solidFill>
                <a:schemeClr val="lt1"/>
              </a:solidFill>
              <a:latin typeface="Lexend"/>
              <a:ea typeface="Lexend"/>
              <a:cs typeface="Lexend"/>
              <a:sym typeface="Lexend"/>
            </a:endParaRPr>
          </a:p>
        </p:txBody>
      </p:sp>
      <p:sp>
        <p:nvSpPr>
          <p:cNvPr id="66" name="Google Shape;66;g316144c632e_0_13"/>
          <p:cNvSpPr/>
          <p:nvPr/>
        </p:nvSpPr>
        <p:spPr>
          <a:xfrm>
            <a:off x="-18325" y="4503000"/>
            <a:ext cx="9220200" cy="640500"/>
          </a:xfrm>
          <a:prstGeom prst="rect">
            <a:avLst/>
          </a:prstGeom>
          <a:solidFill>
            <a:srgbClr val="38761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67" name="Google Shape;67;g316144c632e_0_13"/>
          <p:cNvPicPr preferRelativeResize="0"/>
          <p:nvPr/>
        </p:nvPicPr>
        <p:blipFill rotWithShape="1">
          <a:blip r:embed="rId3">
            <a:alphaModFix/>
          </a:blip>
          <a:srcRect b="0" l="0" r="0" t="0"/>
          <a:stretch/>
        </p:blipFill>
        <p:spPr>
          <a:xfrm>
            <a:off x="6909350" y="4563600"/>
            <a:ext cx="2215601" cy="497975"/>
          </a:xfrm>
          <a:prstGeom prst="rect">
            <a:avLst/>
          </a:prstGeom>
          <a:noFill/>
          <a:ln>
            <a:noFill/>
          </a:ln>
        </p:spPr>
      </p:pic>
      <p:sp>
        <p:nvSpPr>
          <p:cNvPr id="68" name="Google Shape;68;g316144c632e_0_13"/>
          <p:cNvSpPr txBox="1"/>
          <p:nvPr/>
        </p:nvSpPr>
        <p:spPr>
          <a:xfrm>
            <a:off x="818075" y="91575"/>
            <a:ext cx="7547400" cy="121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Arial"/>
                <a:ea typeface="Arial"/>
                <a:cs typeface="Arial"/>
                <a:sym typeface="Arial"/>
              </a:rPr>
              <a:t>Harewood House </a:t>
            </a:r>
            <a:endParaRPr b="0" i="0" sz="3300" u="none" cap="none" strike="noStrike">
              <a:solidFill>
                <a:schemeClr val="dk1"/>
              </a:solidFill>
              <a:latin typeface="Arial"/>
              <a:ea typeface="Arial"/>
              <a:cs typeface="Arial"/>
              <a:sym typeface="Arial"/>
            </a:endParaRPr>
          </a:p>
        </p:txBody>
      </p:sp>
      <p:sp>
        <p:nvSpPr>
          <p:cNvPr id="69" name="Google Shape;69;g316144c632e_0_13"/>
          <p:cNvSpPr txBox="1"/>
          <p:nvPr/>
        </p:nvSpPr>
        <p:spPr>
          <a:xfrm>
            <a:off x="211025" y="1103925"/>
            <a:ext cx="4231800" cy="3600000"/>
          </a:xfrm>
          <a:prstGeom prst="rect">
            <a:avLst/>
          </a:prstGeom>
          <a:noFill/>
          <a:ln>
            <a:noFill/>
          </a:ln>
        </p:spPr>
        <p:txBody>
          <a:bodyPr anchorCtr="0" anchor="t" bIns="91425" lIns="91425" spcFirstLastPara="1" rIns="91425" wrap="square" tIns="91425">
            <a:noAutofit/>
          </a:bodyPr>
          <a:lstStyle/>
          <a:p>
            <a:pPr indent="0" lvl="0" marL="0" marR="0" rtl="0" algn="l">
              <a:lnSpc>
                <a:spcPct val="107916"/>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Harewood House is a country House and estate in Leeds that is over 250 years old. </a:t>
            </a:r>
            <a:endParaRPr b="1"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1"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It belonged to the Lascelles family and the Earl and Countess of Harewood, who made their money through their involvement in the Transatlantic Slave Trade.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Today, Harewood House is a accredited museum and a charity. It welcomes thousands of visitors through its doors every year.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1"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chemeClr val="dk1"/>
              </a:buClr>
              <a:buSzPts val="1100"/>
              <a:buFont typeface="Arial"/>
              <a:buNone/>
            </a:pPr>
            <a:r>
              <a:t/>
            </a:r>
            <a:endParaRPr b="0" i="0" sz="1400" u="none" cap="none" strike="noStrike">
              <a:solidFill>
                <a:schemeClr val="dk1"/>
              </a:solidFill>
              <a:latin typeface="Arial"/>
              <a:ea typeface="Arial"/>
              <a:cs typeface="Arial"/>
              <a:sym typeface="Arial"/>
            </a:endParaRPr>
          </a:p>
        </p:txBody>
      </p:sp>
      <p:pic>
        <p:nvPicPr>
          <p:cNvPr id="70" name="Google Shape;70;g316144c632e_0_13"/>
          <p:cNvPicPr preferRelativeResize="0"/>
          <p:nvPr/>
        </p:nvPicPr>
        <p:blipFill rotWithShape="1">
          <a:blip r:embed="rId4">
            <a:alphaModFix/>
          </a:blip>
          <a:srcRect b="0" l="0" r="2400" t="0"/>
          <a:stretch/>
        </p:blipFill>
        <p:spPr>
          <a:xfrm>
            <a:off x="4911250" y="1173100"/>
            <a:ext cx="3809623" cy="2601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2"/>
          <p:cNvSpPr txBox="1"/>
          <p:nvPr/>
        </p:nvSpPr>
        <p:spPr>
          <a:xfrm>
            <a:off x="402275" y="275000"/>
            <a:ext cx="8452500" cy="121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Arial"/>
                <a:ea typeface="Arial"/>
                <a:cs typeface="Arial"/>
                <a:sym typeface="Arial"/>
              </a:rPr>
              <a:t>How was Harewood used during wartime? </a:t>
            </a:r>
            <a:endParaRPr b="0" i="0" sz="3300" u="none" cap="none" strike="noStrike">
              <a:solidFill>
                <a:schemeClr val="dk1"/>
              </a:solidFill>
              <a:latin typeface="Arial"/>
              <a:ea typeface="Arial"/>
              <a:cs typeface="Arial"/>
              <a:sym typeface="Arial"/>
            </a:endParaRPr>
          </a:p>
        </p:txBody>
      </p:sp>
      <p:sp>
        <p:nvSpPr>
          <p:cNvPr id="76" name="Google Shape;76;p2"/>
          <p:cNvSpPr txBox="1"/>
          <p:nvPr/>
        </p:nvSpPr>
        <p:spPr>
          <a:xfrm>
            <a:off x="319300" y="1221475"/>
            <a:ext cx="3861000" cy="293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 sz="1600" u="none" cap="none" strike="noStrike">
                <a:solidFill>
                  <a:srgbClr val="000000"/>
                </a:solidFill>
                <a:latin typeface="Arial"/>
                <a:ea typeface="Arial"/>
                <a:cs typeface="Arial"/>
                <a:sym typeface="Arial"/>
              </a:rPr>
              <a:t>Clues: </a:t>
            </a:r>
            <a:endParaRPr b="1"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600" u="none" cap="none" strike="noStrike">
                <a:solidFill>
                  <a:srgbClr val="000000"/>
                </a:solidFill>
                <a:latin typeface="Arial"/>
                <a:ea typeface="Arial"/>
                <a:cs typeface="Arial"/>
                <a:sym typeface="Arial"/>
              </a:rPr>
              <a:t>Harewood House is in the countryside with lots of green space.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600" u="none" cap="none" strike="noStrike">
                <a:solidFill>
                  <a:srgbClr val="000000"/>
                </a:solidFill>
                <a:latin typeface="Arial"/>
                <a:ea typeface="Arial"/>
                <a:cs typeface="Arial"/>
                <a:sym typeface="Arial"/>
              </a:rPr>
              <a:t>The House is very big with lots of empty rooms.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700"/>
              <a:buFont typeface="Arial"/>
              <a:buNone/>
            </a:pPr>
            <a:r>
              <a:rPr b="0" i="0" lang="en" sz="1600" u="none" cap="none" strike="noStrike">
                <a:solidFill>
                  <a:schemeClr val="dk1"/>
                </a:solidFill>
                <a:latin typeface="Arial"/>
                <a:ea typeface="Arial"/>
                <a:cs typeface="Arial"/>
                <a:sym typeface="Arial"/>
              </a:rPr>
              <a:t>There were lots of people working at Harewood like servants in the kitchen and a team of gardeners. </a:t>
            </a:r>
            <a:endParaRPr b="0" i="0" sz="1600" u="none" cap="none" strike="noStrike">
              <a:solidFill>
                <a:srgbClr val="000000"/>
              </a:solidFill>
              <a:latin typeface="Arial"/>
              <a:ea typeface="Arial"/>
              <a:cs typeface="Arial"/>
              <a:sym typeface="Arial"/>
            </a:endParaRPr>
          </a:p>
        </p:txBody>
      </p:sp>
      <p:pic>
        <p:nvPicPr>
          <p:cNvPr id="77" name="Google Shape;77;p2"/>
          <p:cNvPicPr preferRelativeResize="0"/>
          <p:nvPr/>
        </p:nvPicPr>
        <p:blipFill rotWithShape="1">
          <a:blip r:embed="rId3">
            <a:alphaModFix/>
          </a:blip>
          <a:srcRect b="0" l="0" r="0" t="12372"/>
          <a:stretch/>
        </p:blipFill>
        <p:spPr>
          <a:xfrm>
            <a:off x="4517225" y="1221475"/>
            <a:ext cx="4148125" cy="2933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3"/>
          <p:cNvSpPr txBox="1"/>
          <p:nvPr/>
        </p:nvSpPr>
        <p:spPr>
          <a:xfrm>
            <a:off x="299850" y="229550"/>
            <a:ext cx="8544300" cy="65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Arial"/>
                <a:ea typeface="Arial"/>
                <a:cs typeface="Arial"/>
                <a:sym typeface="Arial"/>
              </a:rPr>
              <a:t>A Convalescent Hospital</a:t>
            </a:r>
            <a:endParaRPr b="0" i="0" sz="3300" u="none" cap="none" strike="noStrike">
              <a:solidFill>
                <a:schemeClr val="dk1"/>
              </a:solidFill>
              <a:latin typeface="Arial"/>
              <a:ea typeface="Arial"/>
              <a:cs typeface="Arial"/>
              <a:sym typeface="Arial"/>
            </a:endParaRPr>
          </a:p>
        </p:txBody>
      </p:sp>
      <p:sp>
        <p:nvSpPr>
          <p:cNvPr id="83" name="Google Shape;83;p3"/>
          <p:cNvSpPr txBox="1"/>
          <p:nvPr/>
        </p:nvSpPr>
        <p:spPr>
          <a:xfrm>
            <a:off x="299850" y="944025"/>
            <a:ext cx="5520600" cy="3600000"/>
          </a:xfrm>
          <a:prstGeom prst="rect">
            <a:avLst/>
          </a:prstGeom>
          <a:noFill/>
          <a:ln>
            <a:noFill/>
          </a:ln>
        </p:spPr>
        <p:txBody>
          <a:bodyPr anchorCtr="0" anchor="t" bIns="91425" lIns="91425" spcFirstLastPara="1" rIns="91425" wrap="square" tIns="91425">
            <a:noAutofit/>
          </a:bodyPr>
          <a:lstStyle/>
          <a:p>
            <a:pPr indent="0" lvl="0" marL="0" marR="0" rtl="0" algn="l">
              <a:lnSpc>
                <a:spcPct val="107916"/>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Many country houses were used as hospitals to help with the war effort.</a:t>
            </a:r>
            <a:endParaRPr b="1"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1"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During both wars, Harewood House became a </a:t>
            </a:r>
            <a:r>
              <a:rPr b="1" i="0" lang="en" sz="1400" u="none" cap="none" strike="noStrike">
                <a:solidFill>
                  <a:schemeClr val="dk1"/>
                </a:solidFill>
                <a:latin typeface="Arial"/>
                <a:ea typeface="Arial"/>
                <a:cs typeface="Arial"/>
                <a:sym typeface="Arial"/>
              </a:rPr>
              <a:t>convalescent hospital</a:t>
            </a:r>
            <a:r>
              <a:rPr b="0" i="0" lang="en" sz="1400" u="none" cap="none" strike="noStrike">
                <a:solidFill>
                  <a:schemeClr val="dk1"/>
                </a:solidFill>
                <a:latin typeface="Arial"/>
                <a:ea typeface="Arial"/>
                <a:cs typeface="Arial"/>
                <a:sym typeface="Arial"/>
              </a:rPr>
              <a:t> for officers. A </a:t>
            </a:r>
            <a:r>
              <a:rPr b="1" i="0" lang="en" sz="1400" u="none" cap="none" strike="noStrike">
                <a:solidFill>
                  <a:schemeClr val="dk1"/>
                </a:solidFill>
                <a:latin typeface="Arial"/>
                <a:ea typeface="Arial"/>
                <a:cs typeface="Arial"/>
                <a:sym typeface="Arial"/>
              </a:rPr>
              <a:t>convalescent hospital </a:t>
            </a:r>
            <a:r>
              <a:rPr b="0" i="0" lang="en" sz="1400" u="none" cap="none" strike="noStrike">
                <a:solidFill>
                  <a:schemeClr val="dk1"/>
                </a:solidFill>
                <a:latin typeface="Arial"/>
                <a:ea typeface="Arial"/>
                <a:cs typeface="Arial"/>
                <a:sym typeface="Arial"/>
              </a:rPr>
              <a:t>was a place where officers would come to recover, heal their wounds and relax.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They were looked after by doctors, trained nurses, orderlies and a group of VAD nurses. </a:t>
            </a:r>
            <a:br>
              <a:rPr b="0" i="0" lang="en" sz="1400" u="none" cap="none" strike="noStrike">
                <a:solidFill>
                  <a:schemeClr val="dk1"/>
                </a:solidFill>
                <a:latin typeface="Arial"/>
                <a:ea typeface="Arial"/>
                <a:cs typeface="Arial"/>
                <a:sym typeface="Arial"/>
              </a:rPr>
            </a:br>
            <a:br>
              <a:rPr b="0" i="0" lang="en" sz="1400" u="none" cap="none" strike="noStrike">
                <a:solidFill>
                  <a:schemeClr val="dk1"/>
                </a:solidFill>
                <a:latin typeface="Arial"/>
                <a:ea typeface="Arial"/>
                <a:cs typeface="Arial"/>
                <a:sym typeface="Arial"/>
              </a:rPr>
            </a:br>
            <a:r>
              <a:rPr b="1" i="0" lang="en" sz="1400" u="none" cap="none" strike="noStrike">
                <a:solidFill>
                  <a:schemeClr val="dk1"/>
                </a:solidFill>
                <a:latin typeface="Arial"/>
                <a:ea typeface="Arial"/>
                <a:cs typeface="Arial"/>
                <a:sym typeface="Arial"/>
              </a:rPr>
              <a:t>VAD (Voluntary Aid Detachment) nurses </a:t>
            </a:r>
            <a:r>
              <a:rPr b="0" i="0" lang="en" sz="1400" u="none" cap="none" strike="noStrike">
                <a:solidFill>
                  <a:schemeClr val="dk1"/>
                </a:solidFill>
                <a:latin typeface="Arial"/>
                <a:ea typeface="Arial"/>
                <a:cs typeface="Arial"/>
                <a:sym typeface="Arial"/>
              </a:rPr>
              <a:t>were very important to the running of the hospital. They helped to look after the officers, but would also help with cooking and cleaning.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chemeClr val="dk1"/>
              </a:buClr>
              <a:buSzPts val="1100"/>
              <a:buFont typeface="Arial"/>
              <a:buNone/>
            </a:pPr>
            <a:r>
              <a:t/>
            </a:r>
            <a:endParaRPr b="0" i="0" sz="1400" u="none" cap="none" strike="noStrike">
              <a:solidFill>
                <a:schemeClr val="dk1"/>
              </a:solidFill>
              <a:latin typeface="Arial"/>
              <a:ea typeface="Arial"/>
              <a:cs typeface="Arial"/>
              <a:sym typeface="Arial"/>
            </a:endParaRPr>
          </a:p>
        </p:txBody>
      </p:sp>
      <p:pic>
        <p:nvPicPr>
          <p:cNvPr id="84" name="Google Shape;84;p3"/>
          <p:cNvPicPr preferRelativeResize="0"/>
          <p:nvPr/>
        </p:nvPicPr>
        <p:blipFill rotWithShape="1">
          <a:blip r:embed="rId3">
            <a:alphaModFix/>
          </a:blip>
          <a:srcRect b="0" l="0" r="0" t="0"/>
          <a:stretch/>
        </p:blipFill>
        <p:spPr>
          <a:xfrm>
            <a:off x="6618350" y="1004700"/>
            <a:ext cx="2002699" cy="3134100"/>
          </a:xfrm>
          <a:prstGeom prst="rect">
            <a:avLst/>
          </a:prstGeom>
          <a:noFill/>
          <a:ln>
            <a:noFill/>
          </a:ln>
        </p:spPr>
      </p:pic>
      <p:sp>
        <p:nvSpPr>
          <p:cNvPr id="85" name="Google Shape;85;p3"/>
          <p:cNvSpPr txBox="1"/>
          <p:nvPr/>
        </p:nvSpPr>
        <p:spPr>
          <a:xfrm>
            <a:off x="5820450" y="4138800"/>
            <a:ext cx="359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1" lang="en" sz="1100" u="none" cap="none" strike="noStrike">
                <a:solidFill>
                  <a:srgbClr val="000000"/>
                </a:solidFill>
                <a:latin typeface="Arial"/>
                <a:ea typeface="Arial"/>
                <a:cs typeface="Arial"/>
                <a:sym typeface="Arial"/>
              </a:rPr>
              <a:t>Nurse Olive Ranson and recovering officers, WWI </a:t>
            </a:r>
            <a:endParaRPr b="0" i="1" sz="11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g316144c632e_0_1"/>
          <p:cNvSpPr txBox="1"/>
          <p:nvPr/>
        </p:nvSpPr>
        <p:spPr>
          <a:xfrm>
            <a:off x="561450" y="642013"/>
            <a:ext cx="5042400" cy="2958300"/>
          </a:xfrm>
          <a:prstGeom prst="rect">
            <a:avLst/>
          </a:prstGeom>
          <a:noFill/>
          <a:ln>
            <a:noFill/>
          </a:ln>
        </p:spPr>
        <p:txBody>
          <a:bodyPr anchorCtr="0" anchor="t" bIns="91425" lIns="91425" spcFirstLastPara="1" rIns="91425" wrap="square" tIns="91425">
            <a:spAutoFit/>
          </a:bodyPr>
          <a:lstStyle/>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The Lascelles family continued to live at Harewood House during the war. They would use the East side of the House and the officers lived in the West side.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No major operations happened at Harewood. The hospital was a place where nurses could keep treating the officers’ injuries and where the officers could rest.</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The officers quickly made Harewood their home. They would often take a stroll through the grounds, sunbathe on the Terrace or take a boat out for fishing on the Lake. And don’t forget a trip to Harewood Arms - the pub across the road! </a:t>
            </a:r>
            <a:endParaRPr b="0" i="0" sz="1400" u="none" cap="none" strike="noStrike">
              <a:solidFill>
                <a:srgbClr val="000000"/>
              </a:solidFill>
              <a:latin typeface="Arial"/>
              <a:ea typeface="Arial"/>
              <a:cs typeface="Arial"/>
              <a:sym typeface="Arial"/>
            </a:endParaRPr>
          </a:p>
        </p:txBody>
      </p:sp>
      <p:pic>
        <p:nvPicPr>
          <p:cNvPr id="91" name="Google Shape;91;g316144c632e_0_1"/>
          <p:cNvPicPr preferRelativeResize="0"/>
          <p:nvPr/>
        </p:nvPicPr>
        <p:blipFill rotWithShape="1">
          <a:blip r:embed="rId3">
            <a:alphaModFix/>
          </a:blip>
          <a:srcRect b="0" l="0" r="0" t="0"/>
          <a:stretch/>
        </p:blipFill>
        <p:spPr>
          <a:xfrm>
            <a:off x="6158450" y="588850"/>
            <a:ext cx="2210350" cy="3064624"/>
          </a:xfrm>
          <a:prstGeom prst="rect">
            <a:avLst/>
          </a:prstGeom>
          <a:noFill/>
          <a:ln>
            <a:noFill/>
          </a:ln>
        </p:spPr>
      </p:pic>
      <p:sp>
        <p:nvSpPr>
          <p:cNvPr id="92" name="Google Shape;92;g316144c632e_0_1"/>
          <p:cNvSpPr txBox="1"/>
          <p:nvPr/>
        </p:nvSpPr>
        <p:spPr>
          <a:xfrm>
            <a:off x="5451325" y="3907300"/>
            <a:ext cx="3624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1" lang="en" sz="1100" u="none" cap="none" strike="noStrike">
                <a:solidFill>
                  <a:srgbClr val="000000"/>
                </a:solidFill>
                <a:latin typeface="Arial"/>
                <a:ea typeface="Arial"/>
                <a:cs typeface="Arial"/>
                <a:sym typeface="Arial"/>
              </a:rPr>
              <a:t>An officer and a nurse in the Private Apartments, WWII</a:t>
            </a:r>
            <a:endParaRPr b="0" i="1" sz="11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4"/>
          <p:cNvSpPr txBox="1"/>
          <p:nvPr/>
        </p:nvSpPr>
        <p:spPr>
          <a:xfrm>
            <a:off x="299850" y="210750"/>
            <a:ext cx="8544300" cy="57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Arial"/>
                <a:ea typeface="Arial"/>
                <a:cs typeface="Arial"/>
                <a:sym typeface="Arial"/>
              </a:rPr>
              <a:t>Food Production </a:t>
            </a:r>
            <a:endParaRPr b="0" i="0" sz="3300" u="none" cap="none" strike="noStrike">
              <a:solidFill>
                <a:schemeClr val="dk1"/>
              </a:solidFill>
              <a:latin typeface="Arial"/>
              <a:ea typeface="Arial"/>
              <a:cs typeface="Arial"/>
              <a:sym typeface="Arial"/>
            </a:endParaRPr>
          </a:p>
        </p:txBody>
      </p:sp>
      <p:sp>
        <p:nvSpPr>
          <p:cNvPr id="98" name="Google Shape;98;p4"/>
          <p:cNvSpPr txBox="1"/>
          <p:nvPr/>
        </p:nvSpPr>
        <p:spPr>
          <a:xfrm>
            <a:off x="299850" y="1019675"/>
            <a:ext cx="5835300" cy="3423300"/>
          </a:xfrm>
          <a:prstGeom prst="rect">
            <a:avLst/>
          </a:prstGeom>
          <a:noFill/>
          <a:ln>
            <a:noFill/>
          </a:ln>
        </p:spPr>
        <p:txBody>
          <a:bodyPr anchorCtr="0" anchor="t" bIns="91425" lIns="91425" spcFirstLastPara="1" rIns="91425" wrap="square" tIns="91425">
            <a:spAutoFit/>
          </a:bodyPr>
          <a:lstStyle/>
          <a:p>
            <a:pPr indent="0" lvl="0" marL="0" marR="0" rtl="0" algn="l">
              <a:lnSpc>
                <a:spcPct val="107916"/>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Harewood’s grounds and gardens were used to grow food during wartime. </a:t>
            </a:r>
            <a:endParaRPr b="1"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The North Lawn (the field in front of the House) was ploughed as part of the ‘Ploughing Out’ campaign in 1917 where landowners were ordered to use their land to grow wheat and oat.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Food production at Harewood continued in WWII. By 1943, most of the South Park (the field you can see from the Terrace) had been ploughed up for corn. Carrots and mangolds/mangelwurzels were grown between the fields of corn to act as firebreaks during a bomb strike.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7916"/>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9" name="Google Shape;99;p4"/>
          <p:cNvPicPr preferRelativeResize="0"/>
          <p:nvPr/>
        </p:nvPicPr>
        <p:blipFill rotWithShape="1">
          <a:blip r:embed="rId3">
            <a:alphaModFix/>
          </a:blip>
          <a:srcRect b="0" l="0" r="0" t="0"/>
          <a:stretch/>
        </p:blipFill>
        <p:spPr>
          <a:xfrm>
            <a:off x="6437173" y="840694"/>
            <a:ext cx="2155659" cy="3296700"/>
          </a:xfrm>
          <a:prstGeom prst="rect">
            <a:avLst/>
          </a:prstGeom>
          <a:noFill/>
          <a:ln>
            <a:noFill/>
          </a:ln>
        </p:spPr>
      </p:pic>
      <p:sp>
        <p:nvSpPr>
          <p:cNvPr id="100" name="Google Shape;100;p4"/>
          <p:cNvSpPr txBox="1"/>
          <p:nvPr/>
        </p:nvSpPr>
        <p:spPr>
          <a:xfrm>
            <a:off x="5886048" y="4137388"/>
            <a:ext cx="3019200" cy="284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1"/>
                </a:solidFill>
                <a:latin typeface="Arial"/>
                <a:ea typeface="Arial"/>
                <a:cs typeface="Arial"/>
                <a:sym typeface="Arial"/>
              </a:rPr>
              <a:t>Harewood gardeners, 1920s</a:t>
            </a:r>
            <a:endParaRPr b="0" i="1" sz="12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5"/>
          <p:cNvSpPr txBox="1"/>
          <p:nvPr/>
        </p:nvSpPr>
        <p:spPr>
          <a:xfrm>
            <a:off x="406675" y="828025"/>
            <a:ext cx="4222200" cy="2986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400" u="none" cap="none" strike="noStrike">
                <a:solidFill>
                  <a:schemeClr val="dk1"/>
                </a:solidFill>
                <a:latin typeface="Arial"/>
                <a:ea typeface="Arial"/>
                <a:cs typeface="Arial"/>
                <a:sym typeface="Arial"/>
              </a:rPr>
              <a:t>Growing food in Britain was particularly important because of disruption to supply chains limiting food exportation, and there was increased demand for food for soldiers fighting abroad.</a:t>
            </a:r>
            <a:endParaRPr b="0"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t/>
            </a:r>
            <a:endParaRPr b="0"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400" u="none" cap="none" strike="noStrike">
                <a:solidFill>
                  <a:schemeClr val="dk1"/>
                </a:solidFill>
                <a:latin typeface="Arial"/>
                <a:ea typeface="Arial"/>
                <a:cs typeface="Arial"/>
                <a:sym typeface="Arial"/>
              </a:rPr>
              <a:t>People at home in Britain also needed enough to eat to keep up morale.</a:t>
            </a:r>
            <a:endParaRPr b="0"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t/>
            </a:r>
            <a:endParaRPr b="0"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t/>
            </a:r>
            <a:endParaRPr b="0" i="0"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400" u="none" cap="none" strike="noStrike">
                <a:solidFill>
                  <a:schemeClr val="dk1"/>
                </a:solidFill>
                <a:latin typeface="Arial"/>
                <a:ea typeface="Arial"/>
                <a:cs typeface="Arial"/>
                <a:sym typeface="Arial"/>
              </a:rPr>
              <a:t>Rationing was put in place during WWI and WWII to make sure we didn’t run out of basic foods, and so that everyone had enough to eat! Sugar, meat, butter and eggs were common ration items. </a:t>
            </a:r>
            <a:endParaRPr b="1" i="0" sz="1300" u="none" cap="none" strike="noStrike">
              <a:solidFill>
                <a:schemeClr val="dk1"/>
              </a:solidFill>
              <a:latin typeface="Arial"/>
              <a:ea typeface="Arial"/>
              <a:cs typeface="Arial"/>
              <a:sym typeface="Arial"/>
            </a:endParaRPr>
          </a:p>
        </p:txBody>
      </p:sp>
      <p:pic>
        <p:nvPicPr>
          <p:cNvPr id="106" name="Google Shape;106;p5"/>
          <p:cNvPicPr preferRelativeResize="0"/>
          <p:nvPr/>
        </p:nvPicPr>
        <p:blipFill rotWithShape="1">
          <a:blip r:embed="rId3">
            <a:alphaModFix/>
          </a:blip>
          <a:srcRect b="0" l="0" r="0" t="0"/>
          <a:stretch/>
        </p:blipFill>
        <p:spPr>
          <a:xfrm>
            <a:off x="4953124" y="984125"/>
            <a:ext cx="3894863" cy="2596575"/>
          </a:xfrm>
          <a:prstGeom prst="rect">
            <a:avLst/>
          </a:prstGeom>
          <a:noFill/>
          <a:ln>
            <a:noFill/>
          </a:ln>
        </p:spPr>
      </p:pic>
      <p:sp>
        <p:nvSpPr>
          <p:cNvPr id="107" name="Google Shape;107;p5"/>
          <p:cNvSpPr txBox="1"/>
          <p:nvPr/>
        </p:nvSpPr>
        <p:spPr>
          <a:xfrm>
            <a:off x="4313026" y="3656900"/>
            <a:ext cx="4929000" cy="284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dk1"/>
                </a:solidFill>
                <a:latin typeface="Arial"/>
                <a:ea typeface="Arial"/>
                <a:cs typeface="Arial"/>
                <a:sym typeface="Arial"/>
              </a:rPr>
              <a:t>Officers and nurses washing vegetables in the Scullery,  WWII </a:t>
            </a:r>
            <a:endParaRPr b="0" i="1" sz="12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6"/>
          <p:cNvSpPr txBox="1"/>
          <p:nvPr/>
        </p:nvSpPr>
        <p:spPr>
          <a:xfrm>
            <a:off x="299850" y="69800"/>
            <a:ext cx="8544300" cy="65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Arial"/>
                <a:ea typeface="Arial"/>
                <a:cs typeface="Arial"/>
                <a:sym typeface="Arial"/>
              </a:rPr>
              <a:t>Who was Princess Mary?</a:t>
            </a:r>
            <a:endParaRPr b="0" i="0" sz="3300" u="none" cap="none" strike="noStrike">
              <a:solidFill>
                <a:schemeClr val="dk1"/>
              </a:solidFill>
              <a:latin typeface="Arial"/>
              <a:ea typeface="Arial"/>
              <a:cs typeface="Arial"/>
              <a:sym typeface="Arial"/>
            </a:endParaRPr>
          </a:p>
        </p:txBody>
      </p:sp>
      <p:sp>
        <p:nvSpPr>
          <p:cNvPr id="113" name="Google Shape;113;p6"/>
          <p:cNvSpPr txBox="1"/>
          <p:nvPr/>
        </p:nvSpPr>
        <p:spPr>
          <a:xfrm>
            <a:off x="376025" y="762550"/>
            <a:ext cx="3195900" cy="345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Princess Mary was the daughter of King George V and Queen Mary. </a:t>
            </a:r>
            <a:br>
              <a:rPr b="1" i="0" lang="en" sz="1400" u="none" cap="none" strike="noStrike">
                <a:solidFill>
                  <a:schemeClr val="dk1"/>
                </a:solidFill>
                <a:latin typeface="Arial"/>
                <a:ea typeface="Arial"/>
                <a:cs typeface="Arial"/>
                <a:sym typeface="Arial"/>
              </a:rPr>
            </a:br>
            <a:br>
              <a:rPr b="1" i="0" lang="en" sz="1400" u="none" cap="none" strike="noStrike">
                <a:solidFill>
                  <a:schemeClr val="dk1"/>
                </a:solidFill>
                <a:latin typeface="Arial"/>
                <a:ea typeface="Arial"/>
                <a:cs typeface="Arial"/>
                <a:sym typeface="Arial"/>
              </a:rPr>
            </a:br>
            <a:r>
              <a:rPr b="0" i="0" lang="en" sz="1400" u="none" cap="none" strike="noStrike">
                <a:solidFill>
                  <a:schemeClr val="dk1"/>
                </a:solidFill>
                <a:latin typeface="Arial"/>
                <a:ea typeface="Arial"/>
                <a:cs typeface="Arial"/>
                <a:sym typeface="Arial"/>
              </a:rPr>
              <a:t>She married the 6th Earl of Harewood and moved there in 1929.</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During WWI, Princess Mary trained as a VAD nurse.</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In WWII, Princess Mary lived at Harewood House when it was a hospital.  She often attended dances with the officers as well as other social events. She even lent her own personal projector to show ‘talkies’ (films) to the officers.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pic>
        <p:nvPicPr>
          <p:cNvPr id="114" name="Google Shape;114;p6"/>
          <p:cNvPicPr preferRelativeResize="0"/>
          <p:nvPr/>
        </p:nvPicPr>
        <p:blipFill rotWithShape="1">
          <a:blip r:embed="rId3">
            <a:alphaModFix/>
          </a:blip>
          <a:srcRect b="8437" l="1241" r="12513" t="1970"/>
          <a:stretch/>
        </p:blipFill>
        <p:spPr>
          <a:xfrm>
            <a:off x="6329925" y="839025"/>
            <a:ext cx="2570000" cy="3389850"/>
          </a:xfrm>
          <a:prstGeom prst="rect">
            <a:avLst/>
          </a:prstGeom>
          <a:noFill/>
          <a:ln>
            <a:noFill/>
          </a:ln>
        </p:spPr>
      </p:pic>
      <p:pic>
        <p:nvPicPr>
          <p:cNvPr id="115" name="Google Shape;115;p6"/>
          <p:cNvPicPr preferRelativeResize="0"/>
          <p:nvPr/>
        </p:nvPicPr>
        <p:blipFill rotWithShape="1">
          <a:blip r:embed="rId4">
            <a:alphaModFix/>
          </a:blip>
          <a:srcRect b="6751" l="0" r="0" t="0"/>
          <a:stretch/>
        </p:blipFill>
        <p:spPr>
          <a:xfrm>
            <a:off x="3771801" y="839025"/>
            <a:ext cx="2358250" cy="33898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7"/>
          <p:cNvSpPr txBox="1"/>
          <p:nvPr/>
        </p:nvSpPr>
        <p:spPr>
          <a:xfrm>
            <a:off x="299850" y="136375"/>
            <a:ext cx="8544300" cy="656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dk1"/>
                </a:solidFill>
                <a:latin typeface="Arial"/>
                <a:ea typeface="Arial"/>
                <a:cs typeface="Arial"/>
                <a:sym typeface="Arial"/>
              </a:rPr>
              <a:t>Princess Mary - WWI</a:t>
            </a:r>
            <a:endParaRPr b="0" i="0" sz="3300" u="none" cap="none" strike="noStrike">
              <a:solidFill>
                <a:schemeClr val="dk1"/>
              </a:solidFill>
              <a:latin typeface="Arial"/>
              <a:ea typeface="Arial"/>
              <a:cs typeface="Arial"/>
              <a:sym typeface="Arial"/>
            </a:endParaRPr>
          </a:p>
        </p:txBody>
      </p:sp>
      <p:sp>
        <p:nvSpPr>
          <p:cNvPr id="121" name="Google Shape;121;p7"/>
          <p:cNvSpPr txBox="1"/>
          <p:nvPr/>
        </p:nvSpPr>
        <p:spPr>
          <a:xfrm>
            <a:off x="365700" y="901050"/>
            <a:ext cx="3258000" cy="3341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The Princess Mary Gift Fund box was a Christmas present for British soldiers on the front lines in 1914. The scheme was paid for by a public fund backed by Princess Mary.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It was brass box that originally contained a variety of items such as tobacco and chocolate.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The contents also changed to suit British troops across the world with different religious beliefs.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pic>
        <p:nvPicPr>
          <p:cNvPr id="122" name="Google Shape;122;p7"/>
          <p:cNvPicPr preferRelativeResize="0"/>
          <p:nvPr/>
        </p:nvPicPr>
        <p:blipFill>
          <a:blip r:embed="rId3">
            <a:alphaModFix/>
          </a:blip>
          <a:stretch>
            <a:fillRect/>
          </a:stretch>
        </p:blipFill>
        <p:spPr>
          <a:xfrm>
            <a:off x="3623700" y="941900"/>
            <a:ext cx="5215503" cy="325969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