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Nunito"/>
      <p:regular r:id="rId13"/>
      <p:bold r:id="rId14"/>
      <p:italic r:id="rId15"/>
      <p:boldItalic r:id="rId16"/>
    </p:embeddedFont>
    <p:embeddedFont>
      <p:font typeface="Kalam"/>
      <p:regular r:id="rId17"/>
      <p:bold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19" roundtripDataSignature="AMtx7mhh0AjRRyYG1E4HKOGtKgEblOHS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Nunito-regular.fntdata"/><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Nunito-italic.fntdata"/><Relationship Id="rId14" Type="http://schemas.openxmlformats.org/officeDocument/2006/relationships/font" Target="fonts/Nunito-bold.fntdata"/><Relationship Id="rId17" Type="http://schemas.openxmlformats.org/officeDocument/2006/relationships/font" Target="fonts/Kalam-regular.fntdata"/><Relationship Id="rId16" Type="http://schemas.openxmlformats.org/officeDocument/2006/relationships/font" Target="fonts/Nunito-boldItalic.fntdata"/><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font" Target="fonts/Kalam-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140b902726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g3140b902726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 name="Google Shape;6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 name="Google Shape;6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140b90272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g3140b902726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Slide to show worksheet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22ae7e906b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22ae7e906b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5" name="Google Shape;15;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 name="Google Shape;19;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1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1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1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1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1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1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1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1.png"/><Relationship Id="rId9" Type="http://schemas.openxmlformats.org/officeDocument/2006/relationships/image" Target="../media/image12.jpg"/><Relationship Id="rId5" Type="http://schemas.openxmlformats.org/officeDocument/2006/relationships/image" Target="../media/image3.png"/><Relationship Id="rId6" Type="http://schemas.openxmlformats.org/officeDocument/2006/relationships/image" Target="../media/image9.png"/><Relationship Id="rId7" Type="http://schemas.openxmlformats.org/officeDocument/2006/relationships/image" Target="../media/image1.png"/><Relationship Id="rId8"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g3140b902726_0_19"/>
          <p:cNvSpPr/>
          <p:nvPr/>
        </p:nvSpPr>
        <p:spPr>
          <a:xfrm rot="-5400000">
            <a:off x="6247800" y="2255575"/>
            <a:ext cx="5151900" cy="640500"/>
          </a:xfrm>
          <a:prstGeom prst="rect">
            <a:avLst/>
          </a:prstGeom>
          <a:solidFill>
            <a:srgbClr val="0022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55" name="Google Shape;55;g3140b902726_0_19"/>
          <p:cNvPicPr preferRelativeResize="0"/>
          <p:nvPr/>
        </p:nvPicPr>
        <p:blipFill rotWithShape="1">
          <a:blip r:embed="rId3">
            <a:alphaModFix/>
          </a:blip>
          <a:srcRect b="0" l="0" r="0" t="0"/>
          <a:stretch/>
        </p:blipFill>
        <p:spPr>
          <a:xfrm rot="-5400000">
            <a:off x="7853363" y="903637"/>
            <a:ext cx="1940775" cy="436200"/>
          </a:xfrm>
          <a:prstGeom prst="rect">
            <a:avLst/>
          </a:prstGeom>
          <a:noFill/>
          <a:ln>
            <a:noFill/>
          </a:ln>
        </p:spPr>
      </p:pic>
      <p:pic>
        <p:nvPicPr>
          <p:cNvPr id="56" name="Google Shape;56;g3140b902726_0_19"/>
          <p:cNvPicPr preferRelativeResize="0"/>
          <p:nvPr/>
        </p:nvPicPr>
        <p:blipFill rotWithShape="1">
          <a:blip r:embed="rId4">
            <a:alphaModFix/>
          </a:blip>
          <a:srcRect b="9179" l="0" r="0" t="17304"/>
          <a:stretch/>
        </p:blipFill>
        <p:spPr>
          <a:xfrm>
            <a:off x="813525" y="1457700"/>
            <a:ext cx="6923001" cy="3379025"/>
          </a:xfrm>
          <a:prstGeom prst="rect">
            <a:avLst/>
          </a:prstGeom>
          <a:noFill/>
          <a:ln>
            <a:noFill/>
          </a:ln>
        </p:spPr>
      </p:pic>
      <p:pic>
        <p:nvPicPr>
          <p:cNvPr id="57" name="Google Shape;57;g3140b902726_0_19"/>
          <p:cNvPicPr preferRelativeResize="0"/>
          <p:nvPr/>
        </p:nvPicPr>
        <p:blipFill rotWithShape="1">
          <a:blip r:embed="rId5">
            <a:alphaModFix/>
          </a:blip>
          <a:srcRect b="84833" l="5210" r="7954" t="2942"/>
          <a:stretch/>
        </p:blipFill>
        <p:spPr>
          <a:xfrm>
            <a:off x="1602550" y="151350"/>
            <a:ext cx="5344952" cy="106417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
          <p:cNvSpPr/>
          <p:nvPr/>
        </p:nvSpPr>
        <p:spPr>
          <a:xfrm rot="-5400000">
            <a:off x="6247800" y="2255575"/>
            <a:ext cx="5151900" cy="640500"/>
          </a:xfrm>
          <a:prstGeom prst="rect">
            <a:avLst/>
          </a:prstGeom>
          <a:solidFill>
            <a:srgbClr val="0022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63" name="Google Shape;63;p1"/>
          <p:cNvPicPr preferRelativeResize="0"/>
          <p:nvPr/>
        </p:nvPicPr>
        <p:blipFill rotWithShape="1">
          <a:blip r:embed="rId3">
            <a:alphaModFix/>
          </a:blip>
          <a:srcRect b="0" l="0" r="0" t="0"/>
          <a:stretch/>
        </p:blipFill>
        <p:spPr>
          <a:xfrm rot="-5400000">
            <a:off x="7853363" y="903637"/>
            <a:ext cx="1940775" cy="436200"/>
          </a:xfrm>
          <a:prstGeom prst="rect">
            <a:avLst/>
          </a:prstGeom>
          <a:noFill/>
          <a:ln>
            <a:noFill/>
          </a:ln>
        </p:spPr>
      </p:pic>
      <p:sp>
        <p:nvSpPr>
          <p:cNvPr id="64" name="Google Shape;64;p1"/>
          <p:cNvSpPr txBox="1"/>
          <p:nvPr/>
        </p:nvSpPr>
        <p:spPr>
          <a:xfrm>
            <a:off x="429000" y="151350"/>
            <a:ext cx="4541100" cy="2227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 u="none" cap="none" strike="noStrike">
                <a:solidFill>
                  <a:srgbClr val="00228C"/>
                </a:solidFill>
                <a:latin typeface="Arial"/>
                <a:ea typeface="Arial"/>
                <a:cs typeface="Arial"/>
                <a:sym typeface="Arial"/>
              </a:rPr>
              <a:t>When did the Anglo-Saxons come to Britain?</a:t>
            </a:r>
            <a:endParaRPr b="1" i="0" u="none" cap="none" strike="noStrike">
              <a:solidFill>
                <a:srgbClr val="00228C"/>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u="none" cap="none" strike="noStrike">
                <a:solidFill>
                  <a:srgbClr val="00228C"/>
                </a:solidFill>
                <a:latin typeface="Arial"/>
                <a:ea typeface="Arial"/>
                <a:cs typeface="Arial"/>
                <a:sym typeface="Arial"/>
              </a:rPr>
              <a:t>Anglo-Saxons came to Britain more than 1500 years ago after the Romans and their armies left it behind. </a:t>
            </a:r>
            <a:endParaRPr b="0" i="0" u="none" cap="none" strike="noStrike">
              <a:solidFill>
                <a:srgbClr val="00228C"/>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u="none" cap="none" strike="noStrike">
              <a:solidFill>
                <a:srgbClr val="00228C"/>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1" i="0" lang="en" u="none" cap="none" strike="noStrike">
                <a:solidFill>
                  <a:srgbClr val="00228C"/>
                </a:solidFill>
                <a:latin typeface="Arial"/>
                <a:ea typeface="Arial"/>
                <a:cs typeface="Arial"/>
                <a:sym typeface="Arial"/>
              </a:rPr>
              <a:t>Why did the Anglo-Saxons come to Britain?</a:t>
            </a:r>
            <a:endParaRPr b="1" i="0" u="none" cap="none" strike="noStrike">
              <a:solidFill>
                <a:srgbClr val="00228C"/>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 u="none" cap="none" strike="noStrike">
                <a:solidFill>
                  <a:srgbClr val="00228C"/>
                </a:solidFill>
                <a:latin typeface="Arial"/>
                <a:ea typeface="Arial"/>
                <a:cs typeface="Arial"/>
                <a:sym typeface="Arial"/>
              </a:rPr>
              <a:t>They came over to Britain to find land to farm, to fight (sometimes for British rulers) and to build new homes.</a:t>
            </a:r>
            <a:endParaRPr b="0" i="0" u="none" cap="none" strike="noStrike">
              <a:solidFill>
                <a:srgbClr val="00228C"/>
              </a:solidFill>
              <a:latin typeface="Arial"/>
              <a:ea typeface="Arial"/>
              <a:cs typeface="Arial"/>
              <a:sym typeface="Arial"/>
            </a:endParaRPr>
          </a:p>
        </p:txBody>
      </p:sp>
      <p:pic>
        <p:nvPicPr>
          <p:cNvPr id="65" name="Google Shape;65;p1"/>
          <p:cNvPicPr preferRelativeResize="0"/>
          <p:nvPr/>
        </p:nvPicPr>
        <p:blipFill rotWithShape="1">
          <a:blip r:embed="rId4">
            <a:alphaModFix/>
          </a:blip>
          <a:srcRect b="4121" l="0" r="0" t="0"/>
          <a:stretch/>
        </p:blipFill>
        <p:spPr>
          <a:xfrm>
            <a:off x="5064375" y="251625"/>
            <a:ext cx="3126625" cy="4640249"/>
          </a:xfrm>
          <a:prstGeom prst="rect">
            <a:avLst/>
          </a:prstGeom>
          <a:solidFill>
            <a:srgbClr val="00228C"/>
          </a:solidFill>
          <a:ln>
            <a:noFill/>
          </a:ln>
        </p:spPr>
      </p:pic>
      <p:pic>
        <p:nvPicPr>
          <p:cNvPr id="66" name="Google Shape;66;p1"/>
          <p:cNvPicPr preferRelativeResize="0"/>
          <p:nvPr/>
        </p:nvPicPr>
        <p:blipFill rotWithShape="1">
          <a:blip r:embed="rId5">
            <a:alphaModFix/>
          </a:blip>
          <a:srcRect b="4770" l="0" r="0" t="5559"/>
          <a:stretch/>
        </p:blipFill>
        <p:spPr>
          <a:xfrm>
            <a:off x="486650" y="1984650"/>
            <a:ext cx="4322876" cy="2907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pic>
        <p:nvPicPr>
          <p:cNvPr id="71" name="Google Shape;71;p2"/>
          <p:cNvPicPr preferRelativeResize="0"/>
          <p:nvPr/>
        </p:nvPicPr>
        <p:blipFill rotWithShape="1">
          <a:blip r:embed="rId3">
            <a:alphaModFix/>
          </a:blip>
          <a:srcRect b="0" l="0" r="0" t="0"/>
          <a:stretch/>
        </p:blipFill>
        <p:spPr>
          <a:xfrm>
            <a:off x="1517100" y="230675"/>
            <a:ext cx="7556451" cy="4121700"/>
          </a:xfrm>
          <a:prstGeom prst="rect">
            <a:avLst/>
          </a:prstGeom>
          <a:noFill/>
          <a:ln>
            <a:noFill/>
          </a:ln>
        </p:spPr>
      </p:pic>
      <p:sp>
        <p:nvSpPr>
          <p:cNvPr id="72" name="Google Shape;72;p2"/>
          <p:cNvSpPr txBox="1"/>
          <p:nvPr/>
        </p:nvSpPr>
        <p:spPr>
          <a:xfrm>
            <a:off x="2796630" y="929701"/>
            <a:ext cx="4997400" cy="2878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 sz="2000" u="none" cap="none" strike="noStrike">
                <a:solidFill>
                  <a:srgbClr val="5B0F00"/>
                </a:solidFill>
                <a:latin typeface="Kalam"/>
                <a:ea typeface="Kalam"/>
                <a:cs typeface="Kalam"/>
                <a:sym typeface="Kalam"/>
              </a:rPr>
              <a:t>Long ago, on the grounds of Harewood House, there lived three Saxon chieftains named Tor, Sprot and Grim. They lived and farmed on Harewood land until the death of their Saxon king, Edward the Confessor. </a:t>
            </a:r>
            <a:endParaRPr b="0" i="0" sz="2000" u="none" cap="none" strike="noStrike">
              <a:solidFill>
                <a:srgbClr val="5B0F00"/>
              </a:solidFill>
              <a:latin typeface="Kalam"/>
              <a:ea typeface="Kalam"/>
              <a:cs typeface="Kalam"/>
              <a:sym typeface="Kalam"/>
            </a:endParaRPr>
          </a:p>
          <a:p>
            <a:pPr indent="0" lvl="0" marL="0" marR="0" rtl="0" algn="ctr">
              <a:lnSpc>
                <a:spcPct val="100000"/>
              </a:lnSpc>
              <a:spcBef>
                <a:spcPts val="0"/>
              </a:spcBef>
              <a:spcAft>
                <a:spcPts val="0"/>
              </a:spcAft>
              <a:buClr>
                <a:srgbClr val="000000"/>
              </a:buClr>
              <a:buSzPts val="2600"/>
              <a:buFont typeface="Arial"/>
              <a:buNone/>
            </a:pPr>
            <a:r>
              <a:t/>
            </a:r>
            <a:endParaRPr b="0" i="0" sz="2000" u="none" cap="none" strike="noStrike">
              <a:solidFill>
                <a:srgbClr val="5B0F00"/>
              </a:solidFill>
              <a:latin typeface="Kalam"/>
              <a:ea typeface="Kalam"/>
              <a:cs typeface="Kalam"/>
              <a:sym typeface="Kalam"/>
            </a:endParaRPr>
          </a:p>
          <a:p>
            <a:pPr indent="0" lvl="0" marL="0" marR="0" rtl="0" algn="ctr">
              <a:lnSpc>
                <a:spcPct val="100000"/>
              </a:lnSpc>
              <a:spcBef>
                <a:spcPts val="0"/>
              </a:spcBef>
              <a:spcAft>
                <a:spcPts val="0"/>
              </a:spcAft>
              <a:buClr>
                <a:schemeClr val="dk1"/>
              </a:buClr>
              <a:buSzPts val="1100"/>
              <a:buFont typeface="Arial"/>
              <a:buNone/>
            </a:pPr>
            <a:r>
              <a:rPr b="0" i="0" lang="en" sz="2000" u="none" cap="none" strike="noStrike">
                <a:solidFill>
                  <a:srgbClr val="5B0F00"/>
                </a:solidFill>
                <a:latin typeface="Kalam"/>
                <a:ea typeface="Kalam"/>
                <a:cs typeface="Kalam"/>
                <a:sym typeface="Kalam"/>
              </a:rPr>
              <a:t>After that, everything changed…</a:t>
            </a:r>
            <a:endParaRPr b="0" i="0" sz="1200" u="none" cap="none" strike="noStrike">
              <a:solidFill>
                <a:srgbClr val="5B0F00"/>
              </a:solidFill>
              <a:latin typeface="Kalam"/>
              <a:ea typeface="Kalam"/>
              <a:cs typeface="Kalam"/>
              <a:sym typeface="Kalam"/>
            </a:endParaRPr>
          </a:p>
        </p:txBody>
      </p:sp>
      <p:pic>
        <p:nvPicPr>
          <p:cNvPr id="73" name="Google Shape;73;p2"/>
          <p:cNvPicPr preferRelativeResize="0"/>
          <p:nvPr/>
        </p:nvPicPr>
        <p:blipFill rotWithShape="1">
          <a:blip r:embed="rId4">
            <a:alphaModFix/>
          </a:blip>
          <a:srcRect b="0" l="0" r="0" t="0"/>
          <a:stretch/>
        </p:blipFill>
        <p:spPr>
          <a:xfrm>
            <a:off x="138400" y="818200"/>
            <a:ext cx="2126300" cy="40433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3"/>
          <p:cNvSpPr/>
          <p:nvPr/>
        </p:nvSpPr>
        <p:spPr>
          <a:xfrm rot="-5400000">
            <a:off x="6247800" y="2255575"/>
            <a:ext cx="5151900" cy="640500"/>
          </a:xfrm>
          <a:prstGeom prst="rect">
            <a:avLst/>
          </a:prstGeom>
          <a:solidFill>
            <a:srgbClr val="0022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79" name="Google Shape;79;p3"/>
          <p:cNvPicPr preferRelativeResize="0"/>
          <p:nvPr/>
        </p:nvPicPr>
        <p:blipFill rotWithShape="1">
          <a:blip r:embed="rId3">
            <a:alphaModFix/>
          </a:blip>
          <a:srcRect b="0" l="0" r="0" t="0"/>
          <a:stretch/>
        </p:blipFill>
        <p:spPr>
          <a:xfrm rot="-5400000">
            <a:off x="7853363" y="903637"/>
            <a:ext cx="1940775" cy="436200"/>
          </a:xfrm>
          <a:prstGeom prst="rect">
            <a:avLst/>
          </a:prstGeom>
          <a:noFill/>
          <a:ln>
            <a:noFill/>
          </a:ln>
        </p:spPr>
      </p:pic>
      <p:sp>
        <p:nvSpPr>
          <p:cNvPr id="80" name="Google Shape;80;p3"/>
          <p:cNvSpPr txBox="1"/>
          <p:nvPr/>
        </p:nvSpPr>
        <p:spPr>
          <a:xfrm>
            <a:off x="701100" y="14850"/>
            <a:ext cx="7144800" cy="2480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228C"/>
                </a:solidFill>
                <a:latin typeface="Arial"/>
                <a:ea typeface="Arial"/>
                <a:cs typeface="Arial"/>
                <a:sym typeface="Arial"/>
              </a:rPr>
              <a:t>How do we know about Tor, Sprot and Grim?</a:t>
            </a:r>
            <a:endParaRPr b="1"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228C"/>
                </a:solidFill>
                <a:latin typeface="Arial"/>
                <a:ea typeface="Arial"/>
                <a:cs typeface="Arial"/>
                <a:sym typeface="Arial"/>
              </a:rPr>
              <a:t>We know their names because they were recorded in a special book called </a:t>
            </a:r>
            <a:endParaRPr b="0"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228C"/>
                </a:solidFill>
                <a:latin typeface="Arial"/>
                <a:ea typeface="Arial"/>
                <a:cs typeface="Arial"/>
                <a:sym typeface="Arial"/>
              </a:rPr>
              <a:t>the Domesday book.</a:t>
            </a:r>
            <a:endParaRPr b="1"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0" lang="en" sz="1400" u="none" cap="none" strike="noStrike">
                <a:solidFill>
                  <a:srgbClr val="00228C"/>
                </a:solidFill>
                <a:latin typeface="Arial"/>
                <a:ea typeface="Arial"/>
                <a:cs typeface="Arial"/>
                <a:sym typeface="Arial"/>
              </a:rPr>
              <a:t>What is the Domesday book?</a:t>
            </a:r>
            <a:endParaRPr b="1"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228C"/>
                </a:solidFill>
                <a:latin typeface="Arial"/>
                <a:ea typeface="Arial"/>
                <a:cs typeface="Arial"/>
                <a:sym typeface="Arial"/>
              </a:rPr>
              <a:t>The </a:t>
            </a:r>
            <a:r>
              <a:rPr b="1" i="0" lang="en" sz="1400" u="none" cap="none" strike="noStrike">
                <a:solidFill>
                  <a:srgbClr val="00228C"/>
                </a:solidFill>
                <a:latin typeface="Arial"/>
                <a:ea typeface="Arial"/>
                <a:cs typeface="Arial"/>
                <a:sym typeface="Arial"/>
              </a:rPr>
              <a:t>Domesday book</a:t>
            </a:r>
            <a:r>
              <a:rPr b="0" i="0" lang="en" sz="1400" u="none" cap="none" strike="noStrike">
                <a:solidFill>
                  <a:srgbClr val="00228C"/>
                </a:solidFill>
                <a:latin typeface="Arial"/>
                <a:ea typeface="Arial"/>
                <a:cs typeface="Arial"/>
                <a:sym typeface="Arial"/>
              </a:rPr>
              <a:t> </a:t>
            </a:r>
            <a:r>
              <a:rPr b="0" i="0" lang="en" sz="1400" u="none" cap="none" strike="noStrike">
                <a:solidFill>
                  <a:srgbClr val="00228C"/>
                </a:solidFill>
                <a:highlight>
                  <a:srgbClr val="FFFFFF"/>
                </a:highlight>
                <a:latin typeface="Arial"/>
                <a:ea typeface="Arial"/>
                <a:cs typeface="Arial"/>
                <a:sym typeface="Arial"/>
              </a:rPr>
              <a:t>was a public record of all the towns, villages, and people living in the Kingdom of England in 1085. </a:t>
            </a:r>
            <a:r>
              <a:rPr b="1" i="0" lang="en" sz="1400" u="none" cap="none" strike="noStrike">
                <a:solidFill>
                  <a:srgbClr val="00228C"/>
                </a:solidFill>
                <a:highlight>
                  <a:srgbClr val="FFFFFF"/>
                </a:highlight>
                <a:latin typeface="Arial"/>
                <a:ea typeface="Arial"/>
                <a:cs typeface="Arial"/>
                <a:sym typeface="Arial"/>
              </a:rPr>
              <a:t>The Domesday Book was almost 1000 pages long! </a:t>
            </a:r>
            <a:r>
              <a:rPr b="0" i="0" lang="en" sz="1400" u="none" cap="none" strike="noStrike">
                <a:solidFill>
                  <a:srgbClr val="00228C"/>
                </a:solidFill>
                <a:highlight>
                  <a:srgbClr val="FFFFFF"/>
                </a:highlight>
                <a:latin typeface="Arial"/>
                <a:ea typeface="Arial"/>
                <a:cs typeface="Arial"/>
                <a:sym typeface="Arial"/>
              </a:rPr>
              <a:t>The book is nearly 1000 years old and is still used by historians today.</a:t>
            </a:r>
            <a:endParaRPr b="0" i="0" sz="1400" u="none" cap="none" strike="noStrike">
              <a:solidFill>
                <a:srgbClr val="00228C"/>
              </a:solidFill>
              <a:latin typeface="Arial"/>
              <a:ea typeface="Arial"/>
              <a:cs typeface="Arial"/>
              <a:sym typeface="Arial"/>
            </a:endParaRPr>
          </a:p>
        </p:txBody>
      </p:sp>
      <p:pic>
        <p:nvPicPr>
          <p:cNvPr id="81" name="Google Shape;81;p3"/>
          <p:cNvPicPr preferRelativeResize="0"/>
          <p:nvPr/>
        </p:nvPicPr>
        <p:blipFill>
          <a:blip r:embed="rId4">
            <a:alphaModFix/>
          </a:blip>
          <a:stretch>
            <a:fillRect/>
          </a:stretch>
        </p:blipFill>
        <p:spPr>
          <a:xfrm>
            <a:off x="1471188" y="1948250"/>
            <a:ext cx="5604627" cy="30197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3140b902726_0_0"/>
          <p:cNvPicPr preferRelativeResize="0"/>
          <p:nvPr/>
        </p:nvPicPr>
        <p:blipFill rotWithShape="1">
          <a:blip r:embed="rId3">
            <a:alphaModFix/>
          </a:blip>
          <a:srcRect b="0" l="11292" r="0" t="0"/>
          <a:stretch/>
        </p:blipFill>
        <p:spPr>
          <a:xfrm>
            <a:off x="307775" y="2821854"/>
            <a:ext cx="1622825" cy="1829448"/>
          </a:xfrm>
          <a:prstGeom prst="rect">
            <a:avLst/>
          </a:prstGeom>
          <a:noFill/>
          <a:ln>
            <a:noFill/>
          </a:ln>
        </p:spPr>
      </p:pic>
      <p:pic>
        <p:nvPicPr>
          <p:cNvPr id="87" name="Google Shape;87;g3140b902726_0_0"/>
          <p:cNvPicPr preferRelativeResize="0"/>
          <p:nvPr/>
        </p:nvPicPr>
        <p:blipFill rotWithShape="1">
          <a:blip r:embed="rId4">
            <a:alphaModFix/>
          </a:blip>
          <a:srcRect b="0" l="0" r="0" t="0"/>
          <a:stretch/>
        </p:blipFill>
        <p:spPr>
          <a:xfrm rot="-1832027">
            <a:off x="6483150" y="3050861"/>
            <a:ext cx="2555220" cy="1676225"/>
          </a:xfrm>
          <a:prstGeom prst="rect">
            <a:avLst/>
          </a:prstGeom>
          <a:noFill/>
          <a:ln>
            <a:noFill/>
          </a:ln>
        </p:spPr>
      </p:pic>
      <p:sp>
        <p:nvSpPr>
          <p:cNvPr id="88" name="Google Shape;88;g3140b902726_0_0"/>
          <p:cNvSpPr/>
          <p:nvPr/>
        </p:nvSpPr>
        <p:spPr>
          <a:xfrm rot="-5400000">
            <a:off x="6247800" y="2255575"/>
            <a:ext cx="5151900" cy="640500"/>
          </a:xfrm>
          <a:prstGeom prst="rect">
            <a:avLst/>
          </a:prstGeom>
          <a:solidFill>
            <a:srgbClr val="0022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89" name="Google Shape;89;g3140b902726_0_0"/>
          <p:cNvPicPr preferRelativeResize="0"/>
          <p:nvPr/>
        </p:nvPicPr>
        <p:blipFill rotWithShape="1">
          <a:blip r:embed="rId5">
            <a:alphaModFix/>
          </a:blip>
          <a:srcRect b="0" l="0" r="0" t="0"/>
          <a:stretch/>
        </p:blipFill>
        <p:spPr>
          <a:xfrm rot="-5400000">
            <a:off x="7853363" y="903637"/>
            <a:ext cx="1940775" cy="436200"/>
          </a:xfrm>
          <a:prstGeom prst="rect">
            <a:avLst/>
          </a:prstGeom>
          <a:noFill/>
          <a:ln>
            <a:noFill/>
          </a:ln>
        </p:spPr>
      </p:pic>
      <p:sp>
        <p:nvSpPr>
          <p:cNvPr id="90" name="Google Shape;90;g3140b902726_0_0"/>
          <p:cNvSpPr txBox="1"/>
          <p:nvPr/>
        </p:nvSpPr>
        <p:spPr>
          <a:xfrm>
            <a:off x="620200" y="1390400"/>
            <a:ext cx="1662000" cy="42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E69138"/>
                </a:solidFill>
                <a:latin typeface="Arial"/>
                <a:ea typeface="Arial"/>
                <a:cs typeface="Arial"/>
                <a:sym typeface="Arial"/>
              </a:rPr>
              <a:t>Tor</a:t>
            </a:r>
            <a:endParaRPr b="1" i="0" sz="1800" u="none" cap="none" strike="noStrike">
              <a:solidFill>
                <a:srgbClr val="E69138"/>
              </a:solidFill>
              <a:latin typeface="Arial"/>
              <a:ea typeface="Arial"/>
              <a:cs typeface="Arial"/>
              <a:sym typeface="Arial"/>
            </a:endParaRPr>
          </a:p>
        </p:txBody>
      </p:sp>
      <p:sp>
        <p:nvSpPr>
          <p:cNvPr id="91" name="Google Shape;91;g3140b902726_0_0"/>
          <p:cNvSpPr txBox="1"/>
          <p:nvPr/>
        </p:nvSpPr>
        <p:spPr>
          <a:xfrm>
            <a:off x="3327800" y="1390400"/>
            <a:ext cx="1662000" cy="42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E69138"/>
                </a:solidFill>
                <a:latin typeface="Arial"/>
                <a:ea typeface="Arial"/>
                <a:cs typeface="Arial"/>
                <a:sym typeface="Arial"/>
              </a:rPr>
              <a:t>Sprot</a:t>
            </a:r>
            <a:endParaRPr b="1" i="0" sz="1800" u="none" cap="none" strike="noStrike">
              <a:solidFill>
                <a:srgbClr val="E69138"/>
              </a:solidFill>
              <a:latin typeface="Arial"/>
              <a:ea typeface="Arial"/>
              <a:cs typeface="Arial"/>
              <a:sym typeface="Arial"/>
            </a:endParaRPr>
          </a:p>
        </p:txBody>
      </p:sp>
      <p:sp>
        <p:nvSpPr>
          <p:cNvPr id="92" name="Google Shape;92;g3140b902726_0_0"/>
          <p:cNvSpPr txBox="1"/>
          <p:nvPr/>
        </p:nvSpPr>
        <p:spPr>
          <a:xfrm>
            <a:off x="6035400" y="1390400"/>
            <a:ext cx="1662000" cy="42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 sz="1800" u="none" cap="none" strike="noStrike">
                <a:solidFill>
                  <a:srgbClr val="E69138"/>
                </a:solidFill>
                <a:latin typeface="Arial"/>
                <a:ea typeface="Arial"/>
                <a:cs typeface="Arial"/>
                <a:sym typeface="Arial"/>
              </a:rPr>
              <a:t>Grim</a:t>
            </a:r>
            <a:endParaRPr b="1" i="0" sz="1800" u="none" cap="none" strike="noStrike">
              <a:solidFill>
                <a:srgbClr val="E69138"/>
              </a:solidFill>
              <a:latin typeface="Arial"/>
              <a:ea typeface="Arial"/>
              <a:cs typeface="Arial"/>
              <a:sym typeface="Arial"/>
            </a:endParaRPr>
          </a:p>
        </p:txBody>
      </p:sp>
      <p:sp>
        <p:nvSpPr>
          <p:cNvPr id="93" name="Google Shape;93;g3140b902726_0_0"/>
          <p:cNvSpPr txBox="1"/>
          <p:nvPr/>
        </p:nvSpPr>
        <p:spPr>
          <a:xfrm>
            <a:off x="5677950" y="1812200"/>
            <a:ext cx="2376900" cy="1412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Grim is a Saxon chieftain who is a very skilled fighter.</a:t>
            </a:r>
            <a:br>
              <a:rPr b="0" i="0" lang="en" sz="1300" u="none" cap="none" strike="noStrike">
                <a:solidFill>
                  <a:srgbClr val="E69138"/>
                </a:solidFill>
                <a:latin typeface="Arial"/>
                <a:ea typeface="Arial"/>
                <a:cs typeface="Arial"/>
                <a:sym typeface="Arial"/>
              </a:rPr>
            </a:br>
            <a:endParaRPr b="0" i="0" sz="1300" u="none" cap="none" strike="noStrike">
              <a:solidFill>
                <a:srgbClr val="E6913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They are a fearsome warrior and spend most of their time practising shield drills!</a:t>
            </a:r>
            <a:endParaRPr b="0" i="0" sz="1300" u="none" cap="none" strike="noStrike">
              <a:solidFill>
                <a:srgbClr val="E69138"/>
              </a:solidFill>
              <a:latin typeface="Arial"/>
              <a:ea typeface="Arial"/>
              <a:cs typeface="Arial"/>
              <a:sym typeface="Arial"/>
            </a:endParaRPr>
          </a:p>
        </p:txBody>
      </p:sp>
      <p:sp>
        <p:nvSpPr>
          <p:cNvPr id="94" name="Google Shape;94;g3140b902726_0_0"/>
          <p:cNvSpPr txBox="1"/>
          <p:nvPr/>
        </p:nvSpPr>
        <p:spPr>
          <a:xfrm>
            <a:off x="2970338" y="1868875"/>
            <a:ext cx="2376900" cy="1141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Sprot is a Saxon chieftain who is very religious. They are a Christian, like many Saxons at this time.  </a:t>
            </a:r>
            <a:br>
              <a:rPr b="0" i="0" lang="en" sz="1300" u="none" cap="none" strike="noStrike">
                <a:solidFill>
                  <a:srgbClr val="E69138"/>
                </a:solidFill>
                <a:latin typeface="Arial"/>
                <a:ea typeface="Arial"/>
                <a:cs typeface="Arial"/>
                <a:sym typeface="Arial"/>
              </a:rPr>
            </a:br>
            <a:endParaRPr b="0" i="0" sz="1300" u="none" cap="none" strike="noStrike">
              <a:solidFill>
                <a:srgbClr val="E6913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They don’t like fighting and want to keep the peace.</a:t>
            </a:r>
            <a:endParaRPr b="0" i="0" sz="1300" u="none" cap="none" strike="noStrike">
              <a:solidFill>
                <a:srgbClr val="E69138"/>
              </a:solidFill>
              <a:latin typeface="Arial"/>
              <a:ea typeface="Arial"/>
              <a:cs typeface="Arial"/>
              <a:sym typeface="Arial"/>
            </a:endParaRPr>
          </a:p>
        </p:txBody>
      </p:sp>
      <p:sp>
        <p:nvSpPr>
          <p:cNvPr id="95" name="Google Shape;95;g3140b902726_0_0"/>
          <p:cNvSpPr txBox="1"/>
          <p:nvPr/>
        </p:nvSpPr>
        <p:spPr>
          <a:xfrm>
            <a:off x="408700" y="1868875"/>
            <a:ext cx="2085000" cy="1141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Tor is a Saxon chieftain who likes to party!</a:t>
            </a:r>
            <a:endParaRPr b="0" i="0" sz="1300" u="none" cap="none" strike="noStrike">
              <a:solidFill>
                <a:srgbClr val="E6913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E6913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E69138"/>
                </a:solidFill>
                <a:latin typeface="Arial"/>
                <a:ea typeface="Arial"/>
                <a:cs typeface="Arial"/>
                <a:sym typeface="Arial"/>
              </a:rPr>
              <a:t>They love music and dancing.</a:t>
            </a:r>
            <a:endParaRPr b="0" i="0" sz="1300" u="none" cap="none" strike="noStrike">
              <a:solidFill>
                <a:srgbClr val="E69138"/>
              </a:solidFill>
              <a:latin typeface="Arial"/>
              <a:ea typeface="Arial"/>
              <a:cs typeface="Arial"/>
              <a:sym typeface="Arial"/>
            </a:endParaRPr>
          </a:p>
        </p:txBody>
      </p:sp>
      <p:sp>
        <p:nvSpPr>
          <p:cNvPr id="96" name="Google Shape;96;g3140b902726_0_0"/>
          <p:cNvSpPr txBox="1"/>
          <p:nvPr/>
        </p:nvSpPr>
        <p:spPr>
          <a:xfrm>
            <a:off x="0" y="54350"/>
            <a:ext cx="8503500" cy="55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00228C"/>
                </a:solidFill>
                <a:latin typeface="Arial"/>
                <a:ea typeface="Arial"/>
                <a:cs typeface="Arial"/>
                <a:sym typeface="Arial"/>
              </a:rPr>
              <a:t>Which Saxon chieftain will you be?</a:t>
            </a:r>
            <a:endParaRPr b="1" i="0" sz="2800" u="none" cap="none" strike="noStrike">
              <a:solidFill>
                <a:srgbClr val="00228C"/>
              </a:solidFill>
              <a:latin typeface="Arial"/>
              <a:ea typeface="Arial"/>
              <a:cs typeface="Arial"/>
              <a:sym typeface="Arial"/>
            </a:endParaRPr>
          </a:p>
        </p:txBody>
      </p:sp>
      <p:sp>
        <p:nvSpPr>
          <p:cNvPr id="97" name="Google Shape;97;g3140b902726_0_0"/>
          <p:cNvSpPr txBox="1"/>
          <p:nvPr/>
        </p:nvSpPr>
        <p:spPr>
          <a:xfrm>
            <a:off x="39950" y="508575"/>
            <a:ext cx="8503500" cy="55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228C"/>
                </a:solidFill>
                <a:latin typeface="Arial"/>
                <a:ea typeface="Arial"/>
                <a:cs typeface="Arial"/>
                <a:sym typeface="Arial"/>
              </a:rPr>
              <a:t>Now you’ve been introduced…</a:t>
            </a:r>
            <a:endParaRPr b="0" i="0" sz="1400" u="none" cap="none" strike="noStrike">
              <a:solidFill>
                <a:srgbClr val="00228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228C"/>
                </a:solidFill>
                <a:latin typeface="Arial"/>
                <a:ea typeface="Arial"/>
                <a:cs typeface="Arial"/>
                <a:sym typeface="Arial"/>
              </a:rPr>
              <a:t>Get into groups of three and practice some Saxon-based roleplay. </a:t>
            </a:r>
            <a:br>
              <a:rPr b="0" i="0" lang="en" sz="1400" u="none" cap="none" strike="noStrike">
                <a:solidFill>
                  <a:srgbClr val="00228C"/>
                </a:solidFill>
                <a:latin typeface="Arial"/>
                <a:ea typeface="Arial"/>
                <a:cs typeface="Arial"/>
                <a:sym typeface="Arial"/>
              </a:rPr>
            </a:br>
            <a:r>
              <a:rPr b="0" i="0" lang="en" sz="1400" u="none" cap="none" strike="noStrike">
                <a:solidFill>
                  <a:srgbClr val="00228C"/>
                </a:solidFill>
                <a:latin typeface="Arial"/>
                <a:ea typeface="Arial"/>
                <a:cs typeface="Arial"/>
                <a:sym typeface="Arial"/>
              </a:rPr>
              <a:t>Can you write a short script on your whiteboards? How do the three Saxon chieftains talk to each other? </a:t>
            </a:r>
            <a:endParaRPr b="0" i="0" sz="1400" u="none" cap="none" strike="noStrike">
              <a:solidFill>
                <a:srgbClr val="00228C"/>
              </a:solidFill>
              <a:latin typeface="Arial"/>
              <a:ea typeface="Arial"/>
              <a:cs typeface="Arial"/>
              <a:sym typeface="Arial"/>
            </a:endParaRPr>
          </a:p>
        </p:txBody>
      </p:sp>
      <p:pic>
        <p:nvPicPr>
          <p:cNvPr id="98" name="Google Shape;98;g3140b902726_0_0"/>
          <p:cNvPicPr preferRelativeResize="0"/>
          <p:nvPr/>
        </p:nvPicPr>
        <p:blipFill rotWithShape="1">
          <a:blip r:embed="rId6">
            <a:alphaModFix/>
          </a:blip>
          <a:srcRect b="0" l="0" r="0" t="0"/>
          <a:stretch/>
        </p:blipFill>
        <p:spPr>
          <a:xfrm>
            <a:off x="2947400" y="3469725"/>
            <a:ext cx="1410525" cy="1552875"/>
          </a:xfrm>
          <a:prstGeom prst="rect">
            <a:avLst/>
          </a:prstGeom>
          <a:noFill/>
          <a:ln>
            <a:noFill/>
          </a:ln>
        </p:spPr>
      </p:pic>
      <p:pic>
        <p:nvPicPr>
          <p:cNvPr id="99" name="Google Shape;99;g3140b902726_0_0"/>
          <p:cNvPicPr preferRelativeResize="0"/>
          <p:nvPr/>
        </p:nvPicPr>
        <p:blipFill rotWithShape="1">
          <a:blip r:embed="rId7">
            <a:alphaModFix/>
          </a:blip>
          <a:srcRect b="8965" l="9649" r="7589" t="17298"/>
          <a:stretch/>
        </p:blipFill>
        <p:spPr>
          <a:xfrm rot="-3639857">
            <a:off x="1392364" y="3444254"/>
            <a:ext cx="1633798" cy="1162744"/>
          </a:xfrm>
          <a:prstGeom prst="rect">
            <a:avLst/>
          </a:prstGeom>
          <a:noFill/>
          <a:ln>
            <a:noFill/>
          </a:ln>
        </p:spPr>
      </p:pic>
      <p:pic>
        <p:nvPicPr>
          <p:cNvPr id="100" name="Google Shape;100;g3140b902726_0_0"/>
          <p:cNvPicPr preferRelativeResize="0"/>
          <p:nvPr/>
        </p:nvPicPr>
        <p:blipFill rotWithShape="1">
          <a:blip r:embed="rId8">
            <a:alphaModFix/>
          </a:blip>
          <a:srcRect b="57757" l="20911" r="44840" t="0"/>
          <a:stretch/>
        </p:blipFill>
        <p:spPr>
          <a:xfrm>
            <a:off x="4572000" y="3469722"/>
            <a:ext cx="752682" cy="1552877"/>
          </a:xfrm>
          <a:prstGeom prst="rect">
            <a:avLst/>
          </a:prstGeom>
          <a:noFill/>
          <a:ln>
            <a:noFill/>
          </a:ln>
        </p:spPr>
      </p:pic>
      <p:pic>
        <p:nvPicPr>
          <p:cNvPr id="101" name="Google Shape;101;g3140b902726_0_0"/>
          <p:cNvPicPr preferRelativeResize="0"/>
          <p:nvPr/>
        </p:nvPicPr>
        <p:blipFill>
          <a:blip r:embed="rId9">
            <a:alphaModFix/>
          </a:blip>
          <a:stretch>
            <a:fillRect/>
          </a:stretch>
        </p:blipFill>
        <p:spPr>
          <a:xfrm>
            <a:off x="5460325" y="3145050"/>
            <a:ext cx="1622826" cy="16228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4"/>
          <p:cNvSpPr/>
          <p:nvPr/>
        </p:nvSpPr>
        <p:spPr>
          <a:xfrm rot="-5400000">
            <a:off x="6247800" y="2255575"/>
            <a:ext cx="5151900" cy="640500"/>
          </a:xfrm>
          <a:prstGeom prst="rect">
            <a:avLst/>
          </a:prstGeom>
          <a:solidFill>
            <a:srgbClr val="00228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107" name="Google Shape;107;p4"/>
          <p:cNvPicPr preferRelativeResize="0"/>
          <p:nvPr/>
        </p:nvPicPr>
        <p:blipFill rotWithShape="1">
          <a:blip r:embed="rId3">
            <a:alphaModFix/>
          </a:blip>
          <a:srcRect b="0" l="0" r="0" t="0"/>
          <a:stretch/>
        </p:blipFill>
        <p:spPr>
          <a:xfrm rot="-5400000">
            <a:off x="7853363" y="903637"/>
            <a:ext cx="1940775" cy="436200"/>
          </a:xfrm>
          <a:prstGeom prst="rect">
            <a:avLst/>
          </a:prstGeom>
          <a:noFill/>
          <a:ln>
            <a:noFill/>
          </a:ln>
        </p:spPr>
      </p:pic>
      <p:sp>
        <p:nvSpPr>
          <p:cNvPr id="108" name="Google Shape;108;p4"/>
          <p:cNvSpPr txBox="1"/>
          <p:nvPr/>
        </p:nvSpPr>
        <p:spPr>
          <a:xfrm>
            <a:off x="0" y="54350"/>
            <a:ext cx="8503500" cy="554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800"/>
              <a:buFont typeface="Arial"/>
              <a:buNone/>
            </a:pPr>
            <a:r>
              <a:rPr b="1" i="0" lang="en" sz="2800" u="none" cap="none" strike="noStrike">
                <a:solidFill>
                  <a:srgbClr val="00228C"/>
                </a:solidFill>
                <a:latin typeface="Arial"/>
                <a:ea typeface="Arial"/>
                <a:cs typeface="Arial"/>
                <a:sym typeface="Arial"/>
              </a:rPr>
              <a:t>Draw your Saxon chieftain! </a:t>
            </a:r>
            <a:endParaRPr b="1" i="0" sz="2800" u="none" cap="none" strike="noStrike">
              <a:solidFill>
                <a:srgbClr val="00228C"/>
              </a:solidFill>
              <a:latin typeface="Arial"/>
              <a:ea typeface="Arial"/>
              <a:cs typeface="Arial"/>
              <a:sym typeface="Arial"/>
            </a:endParaRPr>
          </a:p>
        </p:txBody>
      </p:sp>
      <p:pic>
        <p:nvPicPr>
          <p:cNvPr id="109" name="Google Shape;109;p4"/>
          <p:cNvPicPr preferRelativeResize="0"/>
          <p:nvPr/>
        </p:nvPicPr>
        <p:blipFill rotWithShape="1">
          <a:blip r:embed="rId4">
            <a:alphaModFix/>
          </a:blip>
          <a:srcRect b="0" l="0" r="0" t="0"/>
          <a:stretch/>
        </p:blipFill>
        <p:spPr>
          <a:xfrm>
            <a:off x="2756288" y="714700"/>
            <a:ext cx="2990920" cy="423025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g322ae7e906b_3_0"/>
          <p:cNvSpPr txBox="1"/>
          <p:nvPr/>
        </p:nvSpPr>
        <p:spPr>
          <a:xfrm>
            <a:off x="878775" y="627375"/>
            <a:ext cx="7576800" cy="363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rPr>
              <a:t>Image Credits:</a:t>
            </a:r>
            <a:endParaRPr b="1" sz="1200">
              <a:solidFill>
                <a:schemeClr val="dk1"/>
              </a:solidFill>
            </a:endParaRPr>
          </a:p>
          <a:p>
            <a:pPr indent="0" lvl="0" marL="0" rtl="0" algn="l">
              <a:spcBef>
                <a:spcPts val="0"/>
              </a:spcBef>
              <a:spcAft>
                <a:spcPts val="0"/>
              </a:spcAft>
              <a:buNone/>
            </a:pPr>
            <a:r>
              <a:t/>
            </a:r>
            <a:endParaRPr b="1" sz="1200">
              <a:solidFill>
                <a:schemeClr val="dk1"/>
              </a:solidFill>
            </a:endParaRPr>
          </a:p>
          <a:p>
            <a:pPr indent="0" lvl="0" marL="0" rtl="0" algn="l">
              <a:spcBef>
                <a:spcPts val="0"/>
              </a:spcBef>
              <a:spcAft>
                <a:spcPts val="0"/>
              </a:spcAft>
              <a:buNone/>
            </a:pPr>
            <a:r>
              <a:rPr b="1" lang="en" sz="1200">
                <a:solidFill>
                  <a:schemeClr val="dk1"/>
                </a:solidFill>
              </a:rPr>
              <a:t>Slide 1</a:t>
            </a:r>
            <a:endParaRPr b="1" sz="1200">
              <a:solidFill>
                <a:schemeClr val="dk1"/>
              </a:solidFill>
            </a:endParaRPr>
          </a:p>
          <a:p>
            <a:pPr indent="0" lvl="0" marL="0" rtl="0" algn="l">
              <a:spcBef>
                <a:spcPts val="0"/>
              </a:spcBef>
              <a:spcAft>
                <a:spcPts val="0"/>
              </a:spcAft>
              <a:buNone/>
            </a:pPr>
            <a:r>
              <a:rPr lang="en" sz="1200">
                <a:solidFill>
                  <a:schemeClr val="dk1"/>
                </a:solidFill>
              </a:rPr>
              <a:t>June 2024, photography by Tom Arber</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b="1" lang="en" sz="1200">
                <a:solidFill>
                  <a:schemeClr val="dk1"/>
                </a:solidFill>
              </a:rPr>
              <a:t>Slide 2</a:t>
            </a:r>
            <a:endParaRPr b="1" sz="1200">
              <a:solidFill>
                <a:schemeClr val="dk1"/>
              </a:solidFill>
            </a:endParaRPr>
          </a:p>
          <a:p>
            <a:pPr indent="0" lvl="0" marL="0" rtl="0" algn="l">
              <a:spcBef>
                <a:spcPts val="0"/>
              </a:spcBef>
              <a:spcAft>
                <a:spcPts val="0"/>
              </a:spcAft>
              <a:buNone/>
            </a:pPr>
            <a:r>
              <a:rPr lang="en" sz="1200">
                <a:solidFill>
                  <a:schemeClr val="dk1"/>
                </a:solidFill>
              </a:rPr>
              <a:t>Illustration, Anglo Saxons And Normans Historical Association</a:t>
            </a:r>
            <a:endParaRPr sz="1200">
              <a:solidFill>
                <a:schemeClr val="dk1"/>
              </a:solidFill>
            </a:endParaRPr>
          </a:p>
          <a:p>
            <a:pPr indent="0" lvl="0" marL="0" rtl="0" algn="l">
              <a:spcBef>
                <a:spcPts val="0"/>
              </a:spcBef>
              <a:spcAft>
                <a:spcPts val="0"/>
              </a:spcAft>
              <a:buNone/>
            </a:pPr>
            <a:r>
              <a:rPr lang="en" sz="1200">
                <a:solidFill>
                  <a:schemeClr val="dk1"/>
                </a:solidFill>
              </a:rPr>
              <a:t>Player's Cigarettes "Wooden Walls" (set of 10 extra large cards issued in 1908)</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b="1" lang="en" sz="1200">
                <a:solidFill>
                  <a:schemeClr val="dk1"/>
                </a:solidFill>
              </a:rPr>
              <a:t>Slide 4</a:t>
            </a:r>
            <a:endParaRPr b="1" sz="1200">
              <a:solidFill>
                <a:schemeClr val="dk1"/>
              </a:solidFill>
            </a:endParaRPr>
          </a:p>
          <a:p>
            <a:pPr indent="0" lvl="0" marL="0" rtl="0" algn="l">
              <a:spcBef>
                <a:spcPts val="0"/>
              </a:spcBef>
              <a:spcAft>
                <a:spcPts val="0"/>
              </a:spcAft>
              <a:buNone/>
            </a:pPr>
            <a:r>
              <a:rPr lang="en" sz="1200">
                <a:solidFill>
                  <a:schemeClr val="dk1"/>
                </a:solidFill>
              </a:rPr>
              <a:t>The Domesday Book from Andrews, William: </a:t>
            </a:r>
            <a:r>
              <a:rPr i="1" lang="en" sz="1200">
                <a:solidFill>
                  <a:schemeClr val="dk1"/>
                </a:solidFill>
              </a:rPr>
              <a:t>“Historic Byways and Highways of Old England”</a:t>
            </a:r>
            <a:r>
              <a:rPr lang="en" sz="1200">
                <a:solidFill>
                  <a:schemeClr val="dk1"/>
                </a:solidFill>
              </a:rPr>
              <a:t> (1900)</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b="1" lang="en" sz="1200">
                <a:solidFill>
                  <a:schemeClr val="dk1"/>
                </a:solidFill>
              </a:rPr>
              <a:t>Slide 5</a:t>
            </a:r>
            <a:endParaRPr b="1" sz="1200">
              <a:solidFill>
                <a:schemeClr val="dk1"/>
              </a:solidFill>
            </a:endParaRPr>
          </a:p>
          <a:p>
            <a:pPr indent="0" lvl="0" marL="0" rtl="0" algn="l">
              <a:spcBef>
                <a:spcPts val="0"/>
              </a:spcBef>
              <a:spcAft>
                <a:spcPts val="0"/>
              </a:spcAft>
              <a:buNone/>
            </a:pPr>
            <a:r>
              <a:rPr lang="en" sz="1200">
                <a:solidFill>
                  <a:schemeClr val="dk1"/>
                </a:solidFill>
              </a:rPr>
              <a:t>A Pair of Anglo Saxon Gilded, Chip-carved Saucer Brooches. 6th-7th Century AD Copyright Silbury Coins </a:t>
            </a:r>
            <a:endParaRPr sz="1200">
              <a:solidFill>
                <a:schemeClr val="dk1"/>
              </a:solidFill>
            </a:endParaRPr>
          </a:p>
          <a:p>
            <a:pPr indent="0" lvl="0" marL="0" rtl="0" algn="l">
              <a:spcBef>
                <a:spcPts val="0"/>
              </a:spcBef>
              <a:spcAft>
                <a:spcPts val="0"/>
              </a:spcAft>
              <a:buNone/>
            </a:pPr>
            <a:r>
              <a:rPr lang="en" sz="1200">
                <a:solidFill>
                  <a:schemeClr val="dk1"/>
                </a:solidFill>
              </a:rPr>
              <a:t>Drinking horn from Taplow, T</a:t>
            </a:r>
            <a:r>
              <a:rPr lang="en" sz="1200">
                <a:solidFill>
                  <a:schemeClr val="dk1"/>
                </a:solidFill>
              </a:rPr>
              <a:t>he Trustees of the British Museum</a:t>
            </a:r>
            <a:endParaRPr sz="1200">
              <a:solidFill>
                <a:schemeClr val="dk1"/>
              </a:solidFill>
            </a:endParaRPr>
          </a:p>
          <a:p>
            <a:pPr indent="0" lvl="0" marL="0" rtl="0" algn="l">
              <a:spcBef>
                <a:spcPts val="0"/>
              </a:spcBef>
              <a:spcAft>
                <a:spcPts val="0"/>
              </a:spcAft>
              <a:buNone/>
            </a:pPr>
            <a:r>
              <a:rPr lang="en" sz="1200">
                <a:solidFill>
                  <a:schemeClr val="dk1"/>
                </a:solidFill>
              </a:rPr>
              <a:t>Anglo-Saxon gold and garnet pectoral cross, The Trustees of the British Museum</a:t>
            </a:r>
            <a:endParaRPr sz="1200">
              <a:solidFill>
                <a:schemeClr val="dk1"/>
              </a:solidFill>
            </a:endParaRPr>
          </a:p>
          <a:p>
            <a:pPr indent="0" lvl="0" marL="0" rtl="0" algn="l">
              <a:spcBef>
                <a:spcPts val="0"/>
              </a:spcBef>
              <a:spcAft>
                <a:spcPts val="0"/>
              </a:spcAft>
              <a:buNone/>
            </a:pPr>
            <a:r>
              <a:rPr lang="en" sz="1200">
                <a:solidFill>
                  <a:schemeClr val="dk1"/>
                </a:solidFill>
              </a:rPr>
              <a:t>The Ruthwell Cross, Alamy Stock Photo</a:t>
            </a:r>
            <a:endParaRPr sz="1200">
              <a:solidFill>
                <a:schemeClr val="dk1"/>
              </a:solidFill>
            </a:endParaRPr>
          </a:p>
          <a:p>
            <a:pPr indent="0" lvl="0" marL="0" rtl="0" algn="l">
              <a:lnSpc>
                <a:spcPct val="125000"/>
              </a:lnSpc>
              <a:spcBef>
                <a:spcPts val="0"/>
              </a:spcBef>
              <a:spcAft>
                <a:spcPts val="0"/>
              </a:spcAft>
              <a:buClr>
                <a:schemeClr val="dk1"/>
              </a:buClr>
              <a:buSzPts val="1100"/>
              <a:buFont typeface="Arial"/>
              <a:buNone/>
            </a:pPr>
            <a:r>
              <a:rPr lang="en" sz="1200">
                <a:solidFill>
                  <a:schemeClr val="dk1"/>
                </a:solidFill>
              </a:rPr>
              <a:t>Anglo Saxon Shield Replica, RM Educational Resources Ltd</a:t>
            </a:r>
            <a:br>
              <a:rPr lang="en" sz="1200">
                <a:solidFill>
                  <a:schemeClr val="dk1"/>
                </a:solidFill>
              </a:rPr>
            </a:br>
            <a:r>
              <a:rPr lang="en" sz="1200">
                <a:solidFill>
                  <a:schemeClr val="dk1"/>
                </a:solidFill>
              </a:rPr>
              <a:t>Sword, The Trustees of the British Museum</a:t>
            </a:r>
            <a:endParaRPr sz="1200">
              <a:solidFill>
                <a:schemeClr val="dk1"/>
              </a:solidFill>
            </a:endParaRPr>
          </a:p>
          <a:p>
            <a:pPr indent="0" lvl="0" marL="0" rtl="0" algn="l">
              <a:spcBef>
                <a:spcPts val="600"/>
              </a:spcBef>
              <a:spcAft>
                <a:spcPts val="0"/>
              </a:spcAft>
              <a:buNone/>
            </a:pPr>
            <a:r>
              <a:t/>
            </a:r>
            <a:endParaRPr sz="1200">
              <a:solidFill>
                <a:schemeClr val="dk1"/>
              </a:solidFill>
              <a:highlight>
                <a:srgbClr val="FAFAFA"/>
              </a:highlight>
              <a:latin typeface="Nunito"/>
              <a:ea typeface="Nunito"/>
              <a:cs typeface="Nunito"/>
              <a:sym typeface="Nunito"/>
            </a:endParaRPr>
          </a:p>
          <a:p>
            <a:pPr indent="0" lvl="0" marL="0" rtl="0" algn="l">
              <a:spcBef>
                <a:spcPts val="0"/>
              </a:spcBef>
              <a:spcAft>
                <a:spcPts val="0"/>
              </a:spcAft>
              <a:buNone/>
            </a:pPr>
            <a:r>
              <a:t/>
            </a:r>
            <a:endParaRPr sz="1150">
              <a:solidFill>
                <a:srgbClr val="666666"/>
              </a:solidFill>
              <a:highlight>
                <a:srgbClr val="FFFFFF"/>
              </a:highlight>
            </a:endParaRPr>
          </a:p>
          <a:p>
            <a:pPr indent="0" lvl="0" marL="0" rtl="0" algn="l">
              <a:spcBef>
                <a:spcPts val="0"/>
              </a:spcBef>
              <a:spcAft>
                <a:spcPts val="0"/>
              </a:spcAft>
              <a:buNone/>
            </a:pPr>
            <a:r>
              <a:t/>
            </a:r>
            <a:endParaRPr sz="1150">
              <a:solidFill>
                <a:srgbClr val="666666"/>
              </a:solidFill>
              <a:highlight>
                <a:srgbClr val="FFFFFF"/>
              </a:highlight>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